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994" y="86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gtc.2016.07.003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doi.org/10.22328/2079-5343-2024-15-2-65-7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112" y="116633"/>
            <a:ext cx="21167075" cy="192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Эластрография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сдвиговой волной в комплексе с </a:t>
            </a:r>
            <a:r>
              <a:rPr lang="ru-RU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неинвазивными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методами исследования фиброза печени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xmlns="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600" y="1570470"/>
            <a:ext cx="17678399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Жумадилова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З.К.,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Каскабаева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А.Ш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Коканова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Р.О.,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Муздубаева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Ж.Е.,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Шаханова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А.Т.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Жылкыбаева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К.Ш.,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Тогайбекова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М.Т.</a:t>
            </a:r>
            <a:endParaRPr lang="en-US" sz="3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7" y="3603135"/>
            <a:ext cx="8712155" cy="3600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ru-RU" sz="2400" dirty="0"/>
              <a:t>Фиброз печени — результат хронического повреждения печеночной </a:t>
            </a:r>
            <a:r>
              <a:rPr lang="ru-RU" sz="2400" dirty="0" smtClean="0"/>
              <a:t>ткани, развивается под </a:t>
            </a:r>
            <a:r>
              <a:rPr lang="ru-RU" sz="2400" dirty="0"/>
              <a:t>воздействием различных этиологических </a:t>
            </a:r>
            <a:endParaRPr lang="ru-RU" sz="2400" dirty="0" smtClean="0"/>
          </a:p>
          <a:p>
            <a:pPr fontAlgn="base"/>
            <a:r>
              <a:rPr lang="ru-RU" sz="2400" b="1" dirty="0" smtClean="0"/>
              <a:t>Цель </a:t>
            </a:r>
            <a:r>
              <a:rPr lang="ru-RU" sz="2400" b="1" dirty="0" err="1" smtClean="0"/>
              <a:t>исследования.</a:t>
            </a:r>
            <a:r>
              <a:rPr lang="ru-RU" sz="2400" dirty="0" err="1" smtClean="0"/>
              <a:t>Провести</a:t>
            </a:r>
            <a:r>
              <a:rPr lang="ru-RU" sz="2400" dirty="0" smtClean="0"/>
              <a:t> </a:t>
            </a:r>
            <a:r>
              <a:rPr lang="ru-RU" sz="2400" dirty="0"/>
              <a:t>сравнительный анализ между стадией фиброза печени по условной шкале METAVIR, полученной при проведении 2D SWE </a:t>
            </a:r>
            <a:r>
              <a:rPr lang="ru-RU" sz="2400" dirty="0" err="1"/>
              <a:t>эластометрии</a:t>
            </a:r>
            <a:r>
              <a:rPr lang="ru-RU" sz="2400" dirty="0"/>
              <a:t>, и </a:t>
            </a:r>
            <a:r>
              <a:rPr lang="ru-RU" sz="2400" dirty="0" smtClean="0"/>
              <a:t>расчетными </a:t>
            </a:r>
            <a:r>
              <a:rPr lang="ru-RU" sz="2400" dirty="0"/>
              <a:t>индексами определения фиброза печени (коэффициент де </a:t>
            </a:r>
            <a:r>
              <a:rPr lang="ru-RU" sz="2400" dirty="0" err="1"/>
              <a:t>Ритиса</a:t>
            </a:r>
            <a:r>
              <a:rPr lang="ru-RU" sz="2400" dirty="0"/>
              <a:t>, APRI, FIB-4).</a:t>
            </a:r>
            <a:r>
              <a:rPr lang="ru-RU" sz="2400" dirty="0" smtClean="0"/>
              <a:t>.</a:t>
            </a:r>
            <a:endParaRPr lang="ru-RU" sz="2400" dirty="0"/>
          </a:p>
          <a:p>
            <a:pPr fontAlgn="base"/>
            <a:endParaRPr lang="en-US" sz="2400" dirty="0">
              <a:latin typeface="Calibri" pitchFamily="34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658417" y="3016074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658417" y="8174547"/>
            <a:ext cx="8702255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" y="15069323"/>
            <a:ext cx="8742009" cy="507826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При анализе </a:t>
            </a:r>
            <a:r>
              <a:rPr lang="ru-RU" sz="2400" dirty="0"/>
              <a:t>выборки пациентов с хроническим гепатитом и циррозом печени результаты оказались статистически достоверными (p≤ 0,05), но коэффициент де </a:t>
            </a:r>
            <a:r>
              <a:rPr lang="ru-RU" sz="2400" dirty="0" err="1"/>
              <a:t>Ритиса</a:t>
            </a:r>
            <a:r>
              <a:rPr lang="ru-RU" sz="2400" dirty="0"/>
              <a:t> не вышел за границы нормы. Более информативными являются индексы APRI и FIB-4, повышение которых заметно в рамках анализа общей выборки. </a:t>
            </a:r>
            <a:r>
              <a:rPr lang="ru-RU" sz="2400" dirty="0" smtClean="0"/>
              <a:t>Коэффициент </a:t>
            </a:r>
            <a:r>
              <a:rPr lang="ru-RU" sz="2400" dirty="0"/>
              <a:t>де </a:t>
            </a:r>
            <a:r>
              <a:rPr lang="ru-RU" sz="2400" dirty="0" err="1"/>
              <a:t>Ритиса</a:t>
            </a:r>
            <a:r>
              <a:rPr lang="ru-RU" sz="2400" dirty="0"/>
              <a:t> по мере увеличения стадии фиброза уменьшался (менее 1), а при циррозе увеличивался (более 1), что свидетельствовало о выраженных деструктивных изменениях печеночной паренхимы. У пациентов с хроническими гепатитами при увеличении степени фиброза печени рос уровень индекса APRI по шкале METAVIR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618662" y="14247408"/>
            <a:ext cx="8751910" cy="82191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07940" y="8399420"/>
            <a:ext cx="9002392" cy="51398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400" dirty="0" smtClean="0"/>
              <a:t>1.Наиболее </a:t>
            </a:r>
            <a:r>
              <a:rPr lang="ru-RU" sz="2400" dirty="0"/>
              <a:t>эффективный метод определения фиброза печени — 2D SWE-</a:t>
            </a:r>
            <a:r>
              <a:rPr lang="ru-RU" sz="2400" dirty="0" err="1"/>
              <a:t>эластометрия</a:t>
            </a:r>
            <a:r>
              <a:rPr lang="ru-RU" sz="2400" dirty="0"/>
              <a:t>, определяющая минимальные изменения в паренхиме </a:t>
            </a:r>
            <a:r>
              <a:rPr lang="ru-RU" sz="2400" dirty="0" smtClean="0"/>
              <a:t>печени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2. </a:t>
            </a:r>
            <a:r>
              <a:rPr lang="ru-RU" sz="2400" dirty="0" smtClean="0"/>
              <a:t>При </a:t>
            </a:r>
            <a:r>
              <a:rPr lang="ru-RU" sz="2400" dirty="0"/>
              <a:t>исследовании </a:t>
            </a:r>
            <a:r>
              <a:rPr lang="ru-RU" sz="2400" dirty="0" err="1"/>
              <a:t>неинвазивных</a:t>
            </a:r>
            <a:r>
              <a:rPr lang="ru-RU" sz="2400" dirty="0"/>
              <a:t> методов диагностики наиболее информативным оказался индекс APRI, который возрастал со стадии фиброза F2-3 при гепатитах. </a:t>
            </a:r>
            <a:endParaRPr lang="ru-RU" sz="2400" dirty="0" smtClean="0"/>
          </a:p>
          <a:p>
            <a:r>
              <a:rPr lang="ru-RU" sz="2400" dirty="0" smtClean="0"/>
              <a:t>3. Комплексное </a:t>
            </a:r>
            <a:r>
              <a:rPr lang="ru-RU" sz="2400" dirty="0"/>
              <a:t>применение индексов APRI и FIB-4 с проведением 2D SWE-</a:t>
            </a:r>
            <a:r>
              <a:rPr lang="ru-RU" sz="2400" dirty="0" err="1"/>
              <a:t>эластометрии</a:t>
            </a:r>
            <a:r>
              <a:rPr lang="ru-RU" sz="2400" dirty="0"/>
              <a:t> больным хроническими диффузными заболеваниями печени позволяет с высокой точностью определить степень выраженности патологических изменений, в том числе ранних стадий фиброза (F1-F2), </a:t>
            </a:r>
          </a:p>
          <a:p>
            <a:pPr eaLnBrk="1" hangingPunct="1"/>
            <a:endParaRPr lang="ru-RU" sz="2800" dirty="0">
              <a:latin typeface="Calibri" pitchFamily="34" charset="0"/>
            </a:endParaRP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20407940" y="7446753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Выводы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6" y="8966897"/>
            <a:ext cx="8702255" cy="433960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dirty="0" smtClean="0"/>
              <a:t> </a:t>
            </a:r>
            <a:r>
              <a:rPr lang="ru-RU" sz="2400" dirty="0"/>
              <a:t>Б</a:t>
            </a:r>
            <a:r>
              <a:rPr lang="ru-RU" sz="2400" dirty="0" smtClean="0"/>
              <a:t>ыли </a:t>
            </a:r>
            <a:r>
              <a:rPr lang="ru-RU" sz="2400" dirty="0"/>
              <a:t>проанализированы 20 историй болезни пациентов с хроническим гепатитом (10 пациентов), циррозом печени различной  этиологии (10 пациентов). Возраст пациентов составил от 30 до 80 лет. На основании общего и биохимического анализов крови для всех пациентов были рассчитаны </a:t>
            </a:r>
            <a:r>
              <a:rPr lang="ru-RU" sz="2400" dirty="0" err="1"/>
              <a:t>неинвазивные</a:t>
            </a:r>
            <a:r>
              <a:rPr lang="ru-RU" sz="2400" dirty="0"/>
              <a:t> маркеры фиброза печени: коэффициент де </a:t>
            </a:r>
            <a:r>
              <a:rPr lang="ru-RU" sz="2400" dirty="0" err="1"/>
              <a:t>Ритиса</a:t>
            </a:r>
            <a:r>
              <a:rPr lang="ru-RU" sz="2400" dirty="0"/>
              <a:t> </a:t>
            </a:r>
            <a:r>
              <a:rPr lang="ru-RU" sz="2400" dirty="0" smtClean="0"/>
              <a:t>,APRI  </a:t>
            </a:r>
            <a:r>
              <a:rPr lang="ru-RU" sz="2400" dirty="0"/>
              <a:t>и </a:t>
            </a:r>
            <a:r>
              <a:rPr lang="ru-RU" sz="2400" dirty="0" smtClean="0"/>
              <a:t>FIB-4.  Всем пациентам </a:t>
            </a:r>
            <a:r>
              <a:rPr lang="ru-RU" sz="2400" dirty="0"/>
              <a:t>было проведено 2D SWE-</a:t>
            </a:r>
            <a:r>
              <a:rPr lang="ru-RU" sz="2400" dirty="0" err="1"/>
              <a:t>эластометрия</a:t>
            </a:r>
            <a:r>
              <a:rPr lang="ru-RU" sz="2400" dirty="0"/>
              <a:t> печени на аппарате </a:t>
            </a:r>
            <a:r>
              <a:rPr lang="en-US" sz="2400" dirty="0"/>
              <a:t>Logic Fortis</a:t>
            </a:r>
            <a:r>
              <a:rPr lang="ru-RU" sz="2400" dirty="0"/>
              <a:t> с измерением жесткости паренхимы и определением стадии фиброза по условной шкале METAVIR от F0 до F4: </a:t>
            </a:r>
          </a:p>
        </p:txBody>
      </p:sp>
      <p:sp>
        <p:nvSpPr>
          <p:cNvPr id="81" name="Text Box 180">
            <a:extLst>
              <a:ext uri="{FF2B5EF4-FFF2-40B4-BE49-F238E27FC236}">
                <a16:creationId xmlns:a16="http://schemas.microsoft.com/office/drawing/2014/main" xmlns="" id="{87A42CD2-0AFD-45F6-976B-4B5AE861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" y="17744198"/>
            <a:ext cx="431114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1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:a16="http://schemas.microsoft.com/office/drawing/2014/main" xmlns="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6769207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63" y="841710"/>
            <a:ext cx="4322439" cy="11583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229" y="3337513"/>
            <a:ext cx="4684534" cy="52252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610" y="3383515"/>
            <a:ext cx="7483040" cy="376707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924" y="9226582"/>
            <a:ext cx="7625541" cy="38202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405" y="14309010"/>
            <a:ext cx="7964578" cy="3873757"/>
          </a:xfrm>
          <a:prstGeom prst="rect">
            <a:avLst/>
          </a:prstGeom>
        </p:spPr>
      </p:pic>
      <p:sp>
        <p:nvSpPr>
          <p:cNvPr id="23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20407940" y="13557511"/>
            <a:ext cx="9002392" cy="11242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Список использованной литературы и материалов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407940" y="14842119"/>
            <a:ext cx="92953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1.Точечная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эластография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сдвиговых волн в оценке очаговой патологии печени: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проспективное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К. В.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Козубова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  Е. А.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Бусько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  С. С. Багненко,   П. В. Балахнин,   А. С. Шмелев,   А. Б. Гончарова,   Е. В. Костромина,   Р. А.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Кадырлеев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  Э. С.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Любимская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  И. А.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Буровик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://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doi.org/10.22328/2079-5343-2024-15-2-65-76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Chalasani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Younossi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Z,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Lavine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JE, et al. The diagnosis and management of nonalcoholic fatty liver disease: Practice guidance from the American As­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sociation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the Study of Liver Diseases.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2018;67(1):328­357. https://doi.org/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10.1002/hep.29367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RM,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Oranu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Khungar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V. Nonalcoholic fatty liver disease: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pathophys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­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iology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management.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Gastroenterol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Clin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North Am. 2016;45:639­652.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doi.org/10.1016/j.gtc.2016.07.003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Ulitsky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Ananthakrishnan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AN, et al. A noninvasive clinical scoring mod­ el predicts risk of nonalcoholic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steatohepatitis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morbidly obese patients.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Surg. 2010;20:685­691.https://doi.org/10.1007/s11695­010­0118­y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546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HDOfficeLightV0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admin</cp:lastModifiedBy>
  <cp:revision>19</cp:revision>
  <dcterms:created xsi:type="dcterms:W3CDTF">2017-10-02T13:44:20Z</dcterms:created>
  <dcterms:modified xsi:type="dcterms:W3CDTF">2025-02-26T03:28:26Z</dcterms:modified>
</cp:coreProperties>
</file>