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43891200" cy="32918400"/>
  <p:notesSz cx="6858000" cy="9144000"/>
  <p:embeddedFontLst>
    <p:embeddedFont>
      <p:font typeface="Nourd Heavy" charset="1" panose="00000A00000000000000"/>
      <p:regular r:id="rId7"/>
    </p:embeddedFont>
    <p:embeddedFont>
      <p:font typeface="HK Grotesk Medium" charset="1" panose="00000600000000000000"/>
      <p:regular r:id="rId8"/>
    </p:embeddedFont>
    <p:embeddedFont>
      <p:font typeface="HK Grotesk" charset="1" panose="00000500000000000000"/>
      <p:regular r:id="rId9"/>
    </p:embeddedFont>
    <p:embeddedFont>
      <p:font typeface="HK Grotesk Semi-Bold" charset="1" panose="000007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11" Target="../media/image10.jpe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jpe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534455" y="0"/>
            <a:ext cx="42034114" cy="4542694"/>
          </a:xfrm>
          <a:prstGeom prst="rect">
            <a:avLst/>
          </a:prstGeom>
          <a:solidFill>
            <a:srgbClr val="D8402A"/>
          </a:solidFill>
        </p:spPr>
      </p:sp>
      <p:sp>
        <p:nvSpPr>
          <p:cNvPr name="AutoShape 3" id="3"/>
          <p:cNvSpPr/>
          <p:nvPr/>
        </p:nvSpPr>
        <p:spPr>
          <a:xfrm rot="0">
            <a:off x="-743237" y="15941675"/>
            <a:ext cx="21812147" cy="8401783"/>
          </a:xfrm>
          <a:prstGeom prst="rect">
            <a:avLst/>
          </a:prstGeom>
          <a:solidFill>
            <a:srgbClr val="FFC23B">
              <a:alpha val="29804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0" y="9996147"/>
            <a:ext cx="7959181" cy="4099560"/>
          </a:xfrm>
          <a:prstGeom prst="rect">
            <a:avLst/>
          </a:prstGeom>
          <a:solidFill>
            <a:srgbClr val="FFC23B"/>
          </a:solidFill>
        </p:spPr>
      </p:sp>
      <p:sp>
        <p:nvSpPr>
          <p:cNvPr name="AutoShape 5" id="5"/>
          <p:cNvSpPr/>
          <p:nvPr/>
        </p:nvSpPr>
        <p:spPr>
          <a:xfrm rot="0">
            <a:off x="21111773" y="24300595"/>
            <a:ext cx="23522664" cy="9380269"/>
          </a:xfrm>
          <a:prstGeom prst="rect">
            <a:avLst/>
          </a:prstGeom>
          <a:solidFill>
            <a:srgbClr val="FFC23B"/>
          </a:solidFill>
        </p:spPr>
      </p:sp>
      <p:sp>
        <p:nvSpPr>
          <p:cNvPr name="AutoShape 6" id="6"/>
          <p:cNvSpPr/>
          <p:nvPr/>
        </p:nvSpPr>
        <p:spPr>
          <a:xfrm flipV="true">
            <a:off x="-743237" y="4542694"/>
            <a:ext cx="45377674" cy="0"/>
          </a:xfrm>
          <a:prstGeom prst="line">
            <a:avLst/>
          </a:prstGeom>
          <a:ln cap="flat" w="85725">
            <a:solidFill>
              <a:srgbClr val="11265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-743237" y="16373475"/>
            <a:ext cx="21769285" cy="0"/>
          </a:xfrm>
          <a:prstGeom prst="line">
            <a:avLst/>
          </a:prstGeom>
          <a:ln cap="flat" w="85725">
            <a:solidFill>
              <a:srgbClr val="11265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 rot="0">
            <a:off x="-743237" y="24300595"/>
            <a:ext cx="44952820" cy="0"/>
          </a:xfrm>
          <a:prstGeom prst="line">
            <a:avLst/>
          </a:prstGeom>
          <a:ln cap="flat" w="85725">
            <a:solidFill>
              <a:srgbClr val="11265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H="true">
            <a:off x="21068911" y="4542694"/>
            <a:ext cx="0" cy="29181033"/>
          </a:xfrm>
          <a:prstGeom prst="line">
            <a:avLst/>
          </a:prstGeom>
          <a:ln cap="flat" w="85725">
            <a:solidFill>
              <a:srgbClr val="11265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H="true">
            <a:off x="10534455" y="16459200"/>
            <a:ext cx="10577318" cy="0"/>
          </a:xfrm>
          <a:prstGeom prst="line">
            <a:avLst/>
          </a:prstGeom>
          <a:ln cap="flat" w="85725">
            <a:solidFill>
              <a:srgbClr val="11265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30664290" y="5157056"/>
            <a:ext cx="1087184" cy="1446090"/>
          </a:xfrm>
          <a:custGeom>
            <a:avLst/>
            <a:gdLst/>
            <a:ahLst/>
            <a:cxnLst/>
            <a:rect r="r" b="b" t="t" l="l"/>
            <a:pathLst>
              <a:path h="1446090" w="1087184">
                <a:moveTo>
                  <a:pt x="0" y="0"/>
                </a:moveTo>
                <a:lnTo>
                  <a:pt x="1087183" y="0"/>
                </a:lnTo>
                <a:lnTo>
                  <a:pt x="1087183" y="1446091"/>
                </a:lnTo>
                <a:lnTo>
                  <a:pt x="0" y="144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093" t="0" r="-17693" b="-9952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1207167" y="1008481"/>
            <a:ext cx="2073490" cy="2916674"/>
          </a:xfrm>
          <a:custGeom>
            <a:avLst/>
            <a:gdLst/>
            <a:ahLst/>
            <a:cxnLst/>
            <a:rect r="r" b="b" t="t" l="l"/>
            <a:pathLst>
              <a:path h="2916674" w="2073490">
                <a:moveTo>
                  <a:pt x="0" y="0"/>
                </a:moveTo>
                <a:lnTo>
                  <a:pt x="2073490" y="0"/>
                </a:lnTo>
                <a:lnTo>
                  <a:pt x="2073490" y="2916674"/>
                </a:lnTo>
                <a:lnTo>
                  <a:pt x="0" y="29166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0346667" y="14754935"/>
            <a:ext cx="13181767" cy="7962739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 rot="0">
            <a:off x="0" y="14141310"/>
            <a:ext cx="4507052" cy="1752740"/>
            <a:chOff x="0" y="0"/>
            <a:chExt cx="6009403" cy="2336986"/>
          </a:xfrm>
        </p:grpSpPr>
        <p:sp>
          <p:nvSpPr>
            <p:cNvPr name="AutoShape 15" id="15"/>
            <p:cNvSpPr/>
            <p:nvPr/>
          </p:nvSpPr>
          <p:spPr>
            <a:xfrm rot="0">
              <a:off x="0" y="0"/>
              <a:ext cx="6009403" cy="2336986"/>
            </a:xfrm>
            <a:prstGeom prst="rect">
              <a:avLst/>
            </a:prstGeom>
            <a:solidFill>
              <a:srgbClr val="11265D"/>
            </a:solid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445145" y="239703"/>
              <a:ext cx="5119112" cy="18130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522"/>
                </a:lnSpc>
                <a:spcBef>
                  <a:spcPct val="0"/>
                </a:spcBef>
              </a:pPr>
              <a:r>
                <a:rPr lang="en-US" b="true" sz="3944">
                  <a:solidFill>
                    <a:srgbClr val="FFFFFF"/>
                  </a:solidFill>
                  <a:latin typeface="Nourd Heavy"/>
                  <a:ea typeface="Nourd Heavy"/>
                  <a:cs typeface="Nourd Heavy"/>
                  <a:sym typeface="Nourd Heavy"/>
                </a:rPr>
                <a:t>Анамнез заболевания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0" y="5157056"/>
            <a:ext cx="4929099" cy="1199271"/>
            <a:chOff x="0" y="0"/>
            <a:chExt cx="6572132" cy="1599028"/>
          </a:xfrm>
        </p:grpSpPr>
        <p:sp>
          <p:nvSpPr>
            <p:cNvPr name="AutoShape 18" id="18"/>
            <p:cNvSpPr/>
            <p:nvPr/>
          </p:nvSpPr>
          <p:spPr>
            <a:xfrm rot="0">
              <a:off x="0" y="0"/>
              <a:ext cx="6572132" cy="1599028"/>
            </a:xfrm>
            <a:prstGeom prst="rect">
              <a:avLst/>
            </a:prstGeom>
            <a:solidFill>
              <a:srgbClr val="11265D"/>
            </a:solid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486829" y="274629"/>
              <a:ext cx="5337212" cy="1000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300"/>
                </a:lnSpc>
                <a:spcBef>
                  <a:spcPct val="0"/>
                </a:spcBef>
              </a:pPr>
              <a:r>
                <a:rPr lang="en-US" b="true" sz="4500">
                  <a:solidFill>
                    <a:srgbClr val="FFFFFF"/>
                  </a:solidFill>
                  <a:latin typeface="Nourd Heavy"/>
                  <a:ea typeface="Nourd Heavy"/>
                  <a:cs typeface="Nourd Heavy"/>
                  <a:sym typeface="Nourd Heavy"/>
                </a:rPr>
                <a:t>Введение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0" y="24386320"/>
            <a:ext cx="5980902" cy="1968891"/>
            <a:chOff x="0" y="0"/>
            <a:chExt cx="7974536" cy="2625188"/>
          </a:xfrm>
        </p:grpSpPr>
        <p:sp>
          <p:nvSpPr>
            <p:cNvPr name="AutoShape 21" id="21"/>
            <p:cNvSpPr/>
            <p:nvPr/>
          </p:nvSpPr>
          <p:spPr>
            <a:xfrm rot="0">
              <a:off x="0" y="0"/>
              <a:ext cx="7974536" cy="2625188"/>
            </a:xfrm>
            <a:prstGeom prst="rect">
              <a:avLst/>
            </a:prstGeom>
            <a:solidFill>
              <a:srgbClr val="11265D"/>
            </a:solid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492261" y="274629"/>
              <a:ext cx="7097448" cy="19958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090"/>
                </a:lnSpc>
                <a:spcBef>
                  <a:spcPct val="0"/>
                </a:spcBef>
              </a:pPr>
              <a:r>
                <a:rPr lang="en-US" b="true" sz="4350">
                  <a:solidFill>
                    <a:srgbClr val="FFFFFF"/>
                  </a:solidFill>
                  <a:latin typeface="Nourd Heavy"/>
                  <a:ea typeface="Nourd Heavy"/>
                  <a:cs typeface="Nourd Heavy"/>
                  <a:sym typeface="Nourd Heavy"/>
                </a:rPr>
                <a:t>Объективный статус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21026048" y="4832463"/>
            <a:ext cx="8411927" cy="1199271"/>
            <a:chOff x="0" y="0"/>
            <a:chExt cx="11215903" cy="1599028"/>
          </a:xfrm>
        </p:grpSpPr>
        <p:sp>
          <p:nvSpPr>
            <p:cNvPr name="AutoShape 24" id="24"/>
            <p:cNvSpPr/>
            <p:nvPr/>
          </p:nvSpPr>
          <p:spPr>
            <a:xfrm rot="0">
              <a:off x="0" y="0"/>
              <a:ext cx="11215903" cy="1599028"/>
            </a:xfrm>
            <a:prstGeom prst="rect">
              <a:avLst/>
            </a:prstGeom>
            <a:solidFill>
              <a:srgbClr val="11265D"/>
            </a:solidFill>
          </p:spPr>
        </p:sp>
        <p:sp>
          <p:nvSpPr>
            <p:cNvPr name="TextBox 25" id="25"/>
            <p:cNvSpPr txBox="true"/>
            <p:nvPr/>
          </p:nvSpPr>
          <p:spPr>
            <a:xfrm rot="0">
              <a:off x="1006013" y="274629"/>
              <a:ext cx="8951835" cy="1000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300"/>
                </a:lnSpc>
                <a:spcBef>
                  <a:spcPct val="0"/>
                </a:spcBef>
              </a:pPr>
              <a:r>
                <a:rPr lang="en-US" b="true" sz="4500">
                  <a:solidFill>
                    <a:srgbClr val="FFFFFF"/>
                  </a:solidFill>
                  <a:latin typeface="Nourd Heavy"/>
                  <a:ea typeface="Nourd Heavy"/>
                  <a:cs typeface="Nourd Heavy"/>
                  <a:sym typeface="Nourd Heavy"/>
                </a:rPr>
                <a:t>Методы диагностики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11463" y="10143394"/>
            <a:ext cx="4033360" cy="1199271"/>
            <a:chOff x="0" y="0"/>
            <a:chExt cx="5377813" cy="1599028"/>
          </a:xfrm>
        </p:grpSpPr>
        <p:sp>
          <p:nvSpPr>
            <p:cNvPr name="AutoShape 27" id="27"/>
            <p:cNvSpPr/>
            <p:nvPr/>
          </p:nvSpPr>
          <p:spPr>
            <a:xfrm rot="0">
              <a:off x="0" y="0"/>
              <a:ext cx="5377813" cy="1599028"/>
            </a:xfrm>
            <a:prstGeom prst="rect">
              <a:avLst/>
            </a:prstGeom>
            <a:solidFill>
              <a:srgbClr val="11265D"/>
            </a:solidFill>
          </p:spPr>
        </p:sp>
        <p:sp>
          <p:nvSpPr>
            <p:cNvPr name="TextBox 28" id="28"/>
            <p:cNvSpPr txBox="true"/>
            <p:nvPr/>
          </p:nvSpPr>
          <p:spPr>
            <a:xfrm rot="0">
              <a:off x="398360" y="274629"/>
              <a:ext cx="4367309" cy="1000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6300"/>
                </a:lnSpc>
                <a:spcBef>
                  <a:spcPct val="0"/>
                </a:spcBef>
              </a:pPr>
              <a:r>
                <a:rPr lang="en-US" b="true" sz="4500">
                  <a:solidFill>
                    <a:srgbClr val="FFFFFF"/>
                  </a:solidFill>
                  <a:latin typeface="Nourd Heavy"/>
                  <a:ea typeface="Nourd Heavy"/>
                  <a:cs typeface="Nourd Heavy"/>
                  <a:sym typeface="Nourd Heavy"/>
                </a:rPr>
                <a:t>Цель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21026048" y="24386320"/>
            <a:ext cx="3237967" cy="1524742"/>
            <a:chOff x="0" y="0"/>
            <a:chExt cx="4317290" cy="2032989"/>
          </a:xfrm>
        </p:grpSpPr>
        <p:sp>
          <p:nvSpPr>
            <p:cNvPr name="AutoShape 30" id="30"/>
            <p:cNvSpPr/>
            <p:nvPr/>
          </p:nvSpPr>
          <p:spPr>
            <a:xfrm rot="0">
              <a:off x="0" y="0"/>
              <a:ext cx="4317290" cy="2032989"/>
            </a:xfrm>
            <a:prstGeom prst="rect">
              <a:avLst/>
            </a:prstGeom>
            <a:solidFill>
              <a:srgbClr val="11265D"/>
            </a:solidFill>
          </p:spPr>
        </p:sp>
        <p:sp>
          <p:nvSpPr>
            <p:cNvPr name="TextBox 31" id="31"/>
            <p:cNvSpPr txBox="true"/>
            <p:nvPr/>
          </p:nvSpPr>
          <p:spPr>
            <a:xfrm rot="0">
              <a:off x="357054" y="208135"/>
              <a:ext cx="3664129" cy="15775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804"/>
                </a:lnSpc>
                <a:spcBef>
                  <a:spcPct val="0"/>
                </a:spcBef>
              </a:pPr>
              <a:r>
                <a:rPr lang="en-US" b="true" sz="3431">
                  <a:solidFill>
                    <a:srgbClr val="FFFFFF"/>
                  </a:solidFill>
                  <a:latin typeface="Nourd Heavy"/>
                  <a:ea typeface="Nourd Heavy"/>
                  <a:cs typeface="Nourd Heavy"/>
                  <a:sym typeface="Nourd Heavy"/>
                </a:rPr>
                <a:t>Заключение</a:t>
              </a: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5262076" y="4832463"/>
            <a:ext cx="2697105" cy="1523864"/>
          </a:xfrm>
          <a:custGeom>
            <a:avLst/>
            <a:gdLst/>
            <a:ahLst/>
            <a:cxnLst/>
            <a:rect r="r" b="b" t="t" l="l"/>
            <a:pathLst>
              <a:path h="1523864" w="2697105">
                <a:moveTo>
                  <a:pt x="0" y="0"/>
                </a:moveTo>
                <a:lnTo>
                  <a:pt x="2697105" y="0"/>
                </a:lnTo>
                <a:lnTo>
                  <a:pt x="2697105" y="1523864"/>
                </a:lnTo>
                <a:lnTo>
                  <a:pt x="0" y="15238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385207" y="956245"/>
            <a:ext cx="9753737" cy="2968910"/>
          </a:xfrm>
          <a:custGeom>
            <a:avLst/>
            <a:gdLst/>
            <a:ahLst/>
            <a:cxnLst/>
            <a:rect r="r" b="b" t="t" l="l"/>
            <a:pathLst>
              <a:path h="2968910" w="9753737">
                <a:moveTo>
                  <a:pt x="0" y="0"/>
                </a:moveTo>
                <a:lnTo>
                  <a:pt x="9753737" y="0"/>
                </a:lnTo>
                <a:lnTo>
                  <a:pt x="9753737" y="2968910"/>
                </a:lnTo>
                <a:lnTo>
                  <a:pt x="0" y="296891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558" t="0" r="-6558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135232" y="26679061"/>
            <a:ext cx="4793867" cy="5771733"/>
          </a:xfrm>
          <a:custGeom>
            <a:avLst/>
            <a:gdLst/>
            <a:ahLst/>
            <a:cxnLst/>
            <a:rect r="r" b="b" t="t" l="l"/>
            <a:pathLst>
              <a:path h="5771733" w="4793867">
                <a:moveTo>
                  <a:pt x="0" y="0"/>
                </a:moveTo>
                <a:lnTo>
                  <a:pt x="4793867" y="0"/>
                </a:lnTo>
                <a:lnTo>
                  <a:pt x="4793867" y="5771733"/>
                </a:lnTo>
                <a:lnTo>
                  <a:pt x="0" y="57717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639" t="-35052" r="-12713" b="-88861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21402419" y="13065848"/>
            <a:ext cx="6531327" cy="2539918"/>
          </a:xfrm>
          <a:custGeom>
            <a:avLst/>
            <a:gdLst/>
            <a:ahLst/>
            <a:cxnLst/>
            <a:rect r="r" b="b" t="t" l="l"/>
            <a:pathLst>
              <a:path h="2539918" w="6531327">
                <a:moveTo>
                  <a:pt x="0" y="0"/>
                </a:moveTo>
                <a:lnTo>
                  <a:pt x="6531327" y="0"/>
                </a:lnTo>
                <a:lnTo>
                  <a:pt x="6531327" y="2539918"/>
                </a:lnTo>
                <a:lnTo>
                  <a:pt x="0" y="2539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5" t="-65350" r="0" b="-27732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34282513" y="10539305"/>
            <a:ext cx="5388194" cy="4303820"/>
          </a:xfrm>
          <a:custGeom>
            <a:avLst/>
            <a:gdLst/>
            <a:ahLst/>
            <a:cxnLst/>
            <a:rect r="r" b="b" t="t" l="l"/>
            <a:pathLst>
              <a:path h="4303820" w="5388194">
                <a:moveTo>
                  <a:pt x="0" y="0"/>
                </a:moveTo>
                <a:lnTo>
                  <a:pt x="5388194" y="0"/>
                </a:lnTo>
                <a:lnTo>
                  <a:pt x="5388194" y="4303820"/>
                </a:lnTo>
                <a:lnTo>
                  <a:pt x="0" y="43038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11427424" y="650000"/>
            <a:ext cx="23176702" cy="358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159"/>
              </a:lnSpc>
            </a:pPr>
            <a:r>
              <a:rPr lang="en-US" sz="11799" b="true">
                <a:solidFill>
                  <a:srgbClr val="FFFFFF"/>
                </a:solidFill>
                <a:latin typeface="Nourd Heavy"/>
                <a:ea typeface="Nourd Heavy"/>
                <a:cs typeface="Nourd Heavy"/>
                <a:sym typeface="Nourd Heavy"/>
              </a:rPr>
              <a:t>ПСЕВДМЕМБРАНОЗНЫЙ</a:t>
            </a:r>
          </a:p>
          <a:p>
            <a:pPr algn="l">
              <a:lnSpc>
                <a:spcPts val="14160"/>
              </a:lnSpc>
            </a:pPr>
            <a:r>
              <a:rPr lang="en-US" sz="11800" b="true">
                <a:solidFill>
                  <a:srgbClr val="FFFFFF"/>
                </a:solidFill>
                <a:latin typeface="Nourd Heavy"/>
                <a:ea typeface="Nourd Heavy"/>
                <a:cs typeface="Nourd Heavy"/>
                <a:sym typeface="Nourd Heavy"/>
              </a:rPr>
              <a:t>КОЛИТ 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0" y="6555522"/>
            <a:ext cx="8289646" cy="3115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079"/>
              </a:lnSpc>
              <a:spcBef>
                <a:spcPct val="0"/>
              </a:spcBef>
            </a:pPr>
            <a:r>
              <a:rPr lang="en-US" b="true" sz="22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Псевдомембранозный колит — это острое воспалительное заболевание толстой кишки, вызванное избыточным размножением Clostridium difficile, анаэробной бактерии, которая может колонизировать кишечник после антибиотикотерапии. Это состояние может привести к образованию псевдомембран — белесоватых налетов на слизистой оболочке кишечника, что является характерным признаком данного заболевания.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25900707" y="3055572"/>
            <a:ext cx="8991795" cy="1403350"/>
            <a:chOff x="0" y="0"/>
            <a:chExt cx="11989059" cy="1871133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0" y="-47625"/>
              <a:ext cx="11989059" cy="6572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b="true" sz="2999">
                  <a:solidFill>
                    <a:srgbClr val="FFFFFF"/>
                  </a:solidFill>
                  <a:latin typeface="Nourd Heavy"/>
                  <a:ea typeface="Nourd Heavy"/>
                  <a:cs typeface="Nourd Heavy"/>
                  <a:sym typeface="Nourd Heavy"/>
                </a:rPr>
                <a:t>Авторы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866775"/>
              <a:ext cx="11989059" cy="1014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sz="2199" spc="10" b="true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Резиденты 2 года обучения : Дүсіпбекова АД, Жанаева АР </a:t>
              </a:r>
            </a:p>
            <a:p>
              <a:pPr algn="l" marL="0" indent="0" lvl="0">
                <a:lnSpc>
                  <a:spcPts val="3079"/>
                </a:lnSpc>
                <a:spcBef>
                  <a:spcPct val="0"/>
                </a:spcBef>
              </a:pPr>
              <a:r>
                <a:rPr lang="en-US" b="true" sz="2200" spc="10">
                  <a:solidFill>
                    <a:srgbClr val="FFFFFF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Клин наставник , научный руководитель : кмн Каскабаева АШ</a:t>
              </a: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21445148" y="6105804"/>
            <a:ext cx="13869088" cy="82300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Обследована амбулаторно (анализы кала ) :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Toxin A Clostridium difficile от 09.03.24г положительно. 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Toxin В Clostridium difficile от 09.03.24г положительно.</a:t>
            </a: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Рен</a:t>
            </a:r>
            <a:r>
              <a:rPr lang="en-US" sz="1324" spc="6">
                <a:solidFill>
                  <a:srgbClr val="11265D"/>
                </a:solidFill>
                <a:latin typeface="HK Grotesk"/>
                <a:ea typeface="HK Grotesk"/>
                <a:cs typeface="HK Grotesk"/>
                <a:sym typeface="HK Grotesk"/>
              </a:rPr>
              <a:t>тгенография органов брюшной полости. Р-признаки тонкокишечной непроходимости ээд-0,1мзв. 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УЗИ ОБП. Результат: Спленомегалия. Диффузные изменения паренхимы печени. Наличие свободной жидкости в брюшной полости (вокруг печени и селезнки), межкишечно и в малом тазу.</a:t>
            </a: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Фиброэзофагогастродуоденоскопия Результат: Признаки ГЭРБ. Хронический катаральный гастрит. Признаки анемии</a:t>
            </a: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УЗИ ОБП в динамике  Результат: Выраженный пневматоз! Выраженные ПЖК. Визуализация затруднена. Гепатомегалия. Диффузные изменения паренхимы печени. Диффузные изменения паренхимы поджелудочной железы. Наличие свободной жидкости в брюшной полости и в малом тазу. </a:t>
            </a: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КТ органов брюшной полости и забрюшинного пространства . Результат: КТ признаки жирового гепатоза печени, хронического панкреатита, хронического холецистита, признаки толстокишечной непроходимости (инвагинация в области слепой кишки?), малый асцит межпетельной области и малого таза, двустороннего малого гидроторокса.</a:t>
            </a: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                                                            Результат гистологии от 27.03.2024 № 321 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Некроз эпителия верхних отделов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крипт,Выраженный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отек, воспалительная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инфильтрация, обилие фибрина в зонах повреждения крипт.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Некроз слизистой прямой кишки,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малоструктурные железы с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фибринозным экссудатом в</a:t>
            </a: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просвете.</a:t>
            </a: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  <a:r>
              <a:rPr lang="en-US" sz="1324" spc="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</a:p>
          <a:p>
            <a:pPr algn="l">
              <a:lnSpc>
                <a:spcPts val="1854"/>
              </a:lnSpc>
            </a:pPr>
          </a:p>
          <a:p>
            <a:pPr algn="l" marL="0" indent="0" lvl="0">
              <a:lnSpc>
                <a:spcPts val="1854"/>
              </a:lnSpc>
              <a:spcBef>
                <a:spcPct val="0"/>
              </a:spcBef>
            </a:pPr>
          </a:p>
        </p:txBody>
      </p:sp>
      <p:sp>
        <p:nvSpPr>
          <p:cNvPr name="TextBox 43" id="43"/>
          <p:cNvSpPr txBox="true"/>
          <p:nvPr/>
        </p:nvSpPr>
        <p:spPr>
          <a:xfrm rot="0">
            <a:off x="385207" y="16459200"/>
            <a:ext cx="17381957" cy="7602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Женщина А , 53  года , обратилась с жалобами на жидкий стул до 10  раз в сутки периодически с примесями слизи, боли в животе спастического характера в правой и левой подвздошных областях, вздутие живота, выраженную общую слабость, снижение веса, повышение температуры тела до 39°C.</a:t>
            </a:r>
          </a:p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Анамнез  заболевания :   10 дней назад находилась на стационарном лечении с ДЗ : Острый  флегмонозный аппендицит. проведена операция: аппендэктомия. Далее почувствовала ухудшение самочувствия, появились вышеизложенные жалобы , обратилась к гастроэнтерологу ,экстренно  госпитализирована в  гастроэнтерологическое  отделение с  диагнозом : Антибиотико-ассоцированная  диарея . 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Анамнез жизни </a:t>
            </a:r>
          </a:p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Туберкулез, венерические заболевания отрицает .  </a:t>
            </a:r>
          </a:p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На Д-учете состоит у кардиолога по поводу  ИБС , ХСН ФК 3 , Состояние после АКШ МКШ 12.2023 год  , АГ 3 . риск 4  .  В анамнезе - ОРВИ. ВГА в детстве. ЖДА с детства.( постоянно принимала таблетки ферровит 1х2раза ).</a:t>
            </a:r>
          </a:p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Травмы - отрицает. Гемотрансфузии  в 2023 г, 2024 г( по поводу анемии ). </a:t>
            </a:r>
          </a:p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Аллергологический анамнез со слов не отягощен.</a:t>
            </a:r>
          </a:p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Наследственность не отягощена . Гинекологический анамнез : 3 берем , 3 родов физ. 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</a:p>
          <a:p>
            <a:pPr algn="l" marL="0" indent="0" lvl="0">
              <a:lnSpc>
                <a:spcPts val="3500"/>
              </a:lnSpc>
              <a:spcBef>
                <a:spcPct val="0"/>
              </a:spcBef>
            </a:pPr>
          </a:p>
        </p:txBody>
      </p:sp>
      <p:sp>
        <p:nvSpPr>
          <p:cNvPr name="TextBox 44" id="44"/>
          <p:cNvSpPr txBox="true"/>
          <p:nvPr/>
        </p:nvSpPr>
        <p:spPr>
          <a:xfrm rot="0">
            <a:off x="40222049" y="4504122"/>
            <a:ext cx="3424707" cy="9591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69"/>
              </a:lnSpc>
            </a:pPr>
          </a:p>
          <a:p>
            <a:pPr algn="l">
              <a:lnSpc>
                <a:spcPts val="2769"/>
              </a:lnSpc>
            </a:pPr>
            <a:r>
              <a:rPr lang="en-US" sz="1978" spc="9" b="true">
                <a:solidFill>
                  <a:srgbClr val="ED511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Колоноскопия с биопсией - Слизистая осмотренных отделов толстой кишки тотально покрыта фибрином,связанным со слизистой.При попытках отделения от стенки кишки слизистая кровоточит. В прямой и нижней сигмовидной кишки слизистая имеет «бугристый вид», в</a:t>
            </a:r>
          </a:p>
          <a:p>
            <a:pPr algn="l">
              <a:lnSpc>
                <a:spcPts val="2769"/>
              </a:lnSpc>
            </a:pPr>
            <a:r>
              <a:rPr lang="en-US" sz="1978" spc="9" b="true">
                <a:solidFill>
                  <a:srgbClr val="ED511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нижней трети прямой кишки (5см от ануса) обнаружены два эпителиальных образования умеренной плотности, слизистая здесь не визуализируется за счет фибрина,выраженно кровоточит при биопсии.</a:t>
            </a:r>
          </a:p>
          <a:p>
            <a:pPr algn="l">
              <a:lnSpc>
                <a:spcPts val="2769"/>
              </a:lnSpc>
            </a:pPr>
            <a:r>
              <a:rPr lang="en-US" sz="1978" spc="9" b="true">
                <a:solidFill>
                  <a:srgbClr val="ED511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ЗАКЛЮЧЕНИЕ : СВЕРХВЫРАЖЕННОЕ ТОТАЛЬНОЕ ПОР</a:t>
            </a:r>
          </a:p>
          <a:p>
            <a:pPr algn="l">
              <a:lnSpc>
                <a:spcPts val="2769"/>
              </a:lnSpc>
            </a:pPr>
            <a:r>
              <a:rPr lang="en-US" sz="1978" spc="9" b="true">
                <a:solidFill>
                  <a:srgbClr val="ED511F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АЖЕНИЕ ТОЛСТОГО КИШЕЧНИКА , пр ПМ КОЛИТА </a:t>
            </a:r>
          </a:p>
          <a:p>
            <a:pPr algn="l" marL="0" indent="0" lvl="0">
              <a:lnSpc>
                <a:spcPts val="2769"/>
              </a:lnSpc>
              <a:spcBef>
                <a:spcPct val="0"/>
              </a:spcBef>
            </a:pPr>
          </a:p>
        </p:txBody>
      </p:sp>
      <p:sp>
        <p:nvSpPr>
          <p:cNvPr name="TextBox 45" id="45"/>
          <p:cNvSpPr txBox="true"/>
          <p:nvPr/>
        </p:nvSpPr>
        <p:spPr>
          <a:xfrm rot="0">
            <a:off x="23865277" y="22237933"/>
            <a:ext cx="8991795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РИСК РАЗВИТИЯ АНТИБИОТИКОАССОЦИИРОВАННОЙ</a:t>
            </a: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C. DIFFICILE-АССОЦИИРОВАННОЙ ДИАРЕИ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35440150" y="14979580"/>
            <a:ext cx="3072920" cy="307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85"/>
              </a:lnSpc>
              <a:spcBef>
                <a:spcPct val="0"/>
              </a:spcBef>
            </a:pPr>
            <a:r>
              <a:rPr lang="en-US" b="true" sz="1775" spc="8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Рис 1. бляшки при ПМК.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11463" y="11920832"/>
            <a:ext cx="6899110" cy="2174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Представить клинический случай псевдомембранозного колита как осложнение хирургического вмешательства и антибактериальной терапии .</a:t>
            </a:r>
          </a:p>
          <a:p>
            <a:pPr algn="l">
              <a:lnSpc>
                <a:spcPts val="3499"/>
              </a:lnSpc>
            </a:pPr>
            <a:r>
              <a:rPr lang="en-US" sz="2499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 </a:t>
            </a:r>
          </a:p>
          <a:p>
            <a:pPr algn="l" marL="0" indent="0" lvl="0">
              <a:lnSpc>
                <a:spcPts val="3500"/>
              </a:lnSpc>
              <a:spcBef>
                <a:spcPct val="0"/>
              </a:spcBef>
            </a:pPr>
            <a:r>
              <a:rPr lang="en-US" b="true" sz="2500" spc="12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 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24779677" y="24538720"/>
            <a:ext cx="19111523" cy="427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sz="2424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Данный клинический случай является редким и сложным в практике врача -гастроэнтеролога . </a:t>
            </a:r>
          </a:p>
          <a:p>
            <a:pPr algn="l">
              <a:lnSpc>
                <a:spcPts val="3394"/>
              </a:lnSpc>
            </a:pPr>
            <a:r>
              <a:rPr lang="en-US" sz="2424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ПМК развивается среди госпитализированных пациентов 1 случай на 100-200 человек , в зависимости от отделения . </a:t>
            </a:r>
          </a:p>
          <a:p>
            <a:pPr algn="l">
              <a:lnSpc>
                <a:spcPts val="3394"/>
              </a:lnSpc>
            </a:pPr>
            <a:r>
              <a:rPr lang="en-US" sz="2424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Среди амбулаторных пациентов , при получении антибиотиков оральным путем , 1-3 случая на 100 000 больных. </a:t>
            </a:r>
          </a:p>
          <a:p>
            <a:pPr algn="l">
              <a:lnSpc>
                <a:spcPts val="3394"/>
              </a:lnSpc>
            </a:pPr>
            <a:r>
              <a:rPr lang="en-US" sz="2424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В случае моего пациента хирургическое вмешательство и антибактериальная терапия и послужило основным фактором колонизации толстого кишечника C. difficile с последующим развитием псевдомембранозного колита с хирургическим вмешательством . </a:t>
            </a:r>
          </a:p>
          <a:p>
            <a:pPr algn="l">
              <a:lnSpc>
                <a:spcPts val="3394"/>
              </a:lnSpc>
            </a:pPr>
            <a:r>
              <a:rPr lang="en-US" sz="2424" spc="12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Следует избегать ненужного использования антибиотиков широкого спектра действия, а перед их применением проводить тесты на чувствительность к ним, необходим тщательный сбор анамнеза с указанием не только реакций на прием антибиотиков, но и фактов длительного или бессистемного их применения.</a:t>
            </a:r>
          </a:p>
          <a:p>
            <a:pPr algn="l">
              <a:lnSpc>
                <a:spcPts val="3394"/>
              </a:lnSpc>
            </a:pPr>
          </a:p>
          <a:p>
            <a:pPr algn="l" marL="0" indent="0" lvl="0">
              <a:lnSpc>
                <a:spcPts val="3394"/>
              </a:lnSpc>
              <a:spcBef>
                <a:spcPct val="0"/>
              </a:spcBef>
            </a:pPr>
          </a:p>
        </p:txBody>
      </p:sp>
      <p:sp>
        <p:nvSpPr>
          <p:cNvPr name="TextBox 49" id="49"/>
          <p:cNvSpPr txBox="true"/>
          <p:nvPr/>
        </p:nvSpPr>
        <p:spPr>
          <a:xfrm rot="0">
            <a:off x="31356410" y="30966267"/>
            <a:ext cx="12290346" cy="14845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60"/>
              </a:lnSpc>
            </a:pPr>
            <a:r>
              <a:rPr lang="en-US" sz="1685" spc="8" b="true">
                <a:solidFill>
                  <a:srgbClr val="11265D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1. Захарова Н. В. Антибиотикоассоциированная диарея: патогенез, лечение // Врач. — 2013. — No1. — С. 25–40.</a:t>
            </a:r>
          </a:p>
          <a:p>
            <a:pPr algn="l">
              <a:lnSpc>
                <a:spcPts val="2360"/>
              </a:lnSpc>
            </a:pPr>
            <a:r>
              <a:rPr lang="en-US" sz="1685" spc="8" b="true">
                <a:solidFill>
                  <a:srgbClr val="11265D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2. Surawicz C. M., Brandt L. J., Binion D. G. et al. Guidelines for diagnosis, treatment, and prevention of Clostridium diffi- cile infections // Am.J. Gastroenterol. — 2013. — Vol. 108, No4. — P. 478 – 498.</a:t>
            </a:r>
          </a:p>
          <a:p>
            <a:pPr algn="l" marL="0" indent="0" lvl="0">
              <a:lnSpc>
                <a:spcPts val="2360"/>
              </a:lnSpc>
              <a:spcBef>
                <a:spcPct val="0"/>
              </a:spcBef>
            </a:pPr>
            <a:r>
              <a:rPr lang="en-US" b="true" sz="1685" spc="8">
                <a:solidFill>
                  <a:srgbClr val="11265D"/>
                </a:solidFill>
                <a:latin typeface="HK Grotesk Semi-Bold"/>
                <a:ea typeface="HK Grotesk Semi-Bold"/>
                <a:cs typeface="HK Grotesk Semi-Bold"/>
                <a:sym typeface="HK Grotesk Semi-Bold"/>
              </a:rPr>
              <a:t>3. Deshpande A. Community-associated Clostridium difficile infection and antibiotics: a meta-analysis // J. Antimicrob. Chemother. — 2013. — Vol. 68, No9. — P. 1951–1961.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6172374" y="24510145"/>
            <a:ext cx="14015475" cy="6449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0"/>
              </a:lnSpc>
            </a:pPr>
            <a:r>
              <a:rPr lang="en-US" sz="3321" spc="16" b="true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При поступлении и объективном исследовании обращали на себя внимание дефицит массы тела (ИМТ 17 кг/м2), гиподинамия, некоторая заторможенность, кожные покровы субиктеричные, сухие, тургор снижен, пастозность голеностопных суставов, температура тела 37,8°C, тоны сердца ритмичны, приглушены, ЧСС — 92 уд./мин., АД — 90/60 мм рт. ст. В лёгких ослабление везикулярного дыхания в нижних отделах, сатурация на уровне 98%. Живот мягкий, болезненный в эпигастрии и по ходу кишечника, урчание при пальпации. Язык сухой, обложен белым налетом. Печень не пальпируется. Стул жидкий до 10 раз в день от 300 мл до 700 мл.</a:t>
            </a:r>
          </a:p>
          <a:p>
            <a:pPr algn="l" marL="0" indent="0" lvl="0">
              <a:lnSpc>
                <a:spcPts val="4650"/>
              </a:lnSpc>
              <a:spcBef>
                <a:spcPct val="0"/>
              </a:spcBef>
            </a:pPr>
          </a:p>
        </p:txBody>
      </p:sp>
      <p:sp>
        <p:nvSpPr>
          <p:cNvPr name="TextBox 51" id="51"/>
          <p:cNvSpPr txBox="true"/>
          <p:nvPr/>
        </p:nvSpPr>
        <p:spPr>
          <a:xfrm rot="0">
            <a:off x="8842096" y="6780653"/>
            <a:ext cx="11631502" cy="6373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21"/>
              </a:lnSpc>
            </a:pPr>
            <a:r>
              <a:rPr lang="en-US" b="true" sz="2587" spc="12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КЛИНИЧЕСКИЙ ДИАГНОЗ: </a:t>
            </a:r>
            <a:r>
              <a:rPr lang="en-US" b="true" sz="2587" spc="12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«Псевдомембранозный колит, антибиотик-ассоциированный, тяжелой степени тяжести.</a:t>
            </a:r>
          </a:p>
          <a:p>
            <a:pPr algn="ctr">
              <a:lnSpc>
                <a:spcPts val="3621"/>
              </a:lnSpc>
            </a:pPr>
            <a:r>
              <a:rPr lang="en-US" b="true" sz="2587" spc="12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Осложнения: Интоксикационный синдром . Острое почечное повреждение легкой степени. Гидроторакс. Синдром избыточного бактериального роста. Анемия тяжелой степени тяжести . Гипоальбуминемия. Дефицит массы тела (ИМТ 17 кг/м2)». </a:t>
            </a:r>
          </a:p>
          <a:p>
            <a:pPr algn="ctr">
              <a:lnSpc>
                <a:spcPts val="3621"/>
              </a:lnSpc>
            </a:pPr>
            <a:r>
              <a:rPr lang="en-US" b="true" sz="2587" spc="12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Сопутствующий — Сопутствующий диагноз : ГЭРБ. Хронический гастрит. </a:t>
            </a:r>
          </a:p>
          <a:p>
            <a:pPr algn="ctr">
              <a:lnSpc>
                <a:spcPts val="3621"/>
              </a:lnSpc>
            </a:pPr>
            <a:r>
              <a:rPr lang="en-US" b="true" sz="2587" spc="12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ИБС. Стволовое поражение коронарного русла. Состояние после бимаммарокоронарного шунтирование ПНА левой внутренней грудной артерий. ЗМЖВ ПКА правой внутренней грудной артерий. Аортокоронарного аутовенозного шунтирование аретрий тупого края в условиях ИК от 14.12.2023г АГ 111 ст 3 ст риска. ХСН ФВ(59%) 111. стадия В. Атеросклероз брахиоцефальных артерий</a:t>
            </a:r>
          </a:p>
          <a:p>
            <a:pPr algn="ctr">
              <a:lnSpc>
                <a:spcPts val="3621"/>
              </a:lnSpc>
            </a:pPr>
          </a:p>
          <a:p>
            <a:pPr algn="ctr" marL="0" indent="0" lvl="0">
              <a:lnSpc>
                <a:spcPts val="3621"/>
              </a:lnSpc>
              <a:spcBef>
                <a:spcPct val="0"/>
              </a:spcBef>
            </a:pPr>
          </a:p>
        </p:txBody>
      </p:sp>
      <p:sp>
        <p:nvSpPr>
          <p:cNvPr name="TextBox 52" id="52"/>
          <p:cNvSpPr txBox="true"/>
          <p:nvPr/>
        </p:nvSpPr>
        <p:spPr>
          <a:xfrm rot="0">
            <a:off x="34017173" y="17458620"/>
            <a:ext cx="8991795" cy="739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Метронидазол 100,0 в/в 2 раза в день </a:t>
            </a: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Ванкомицин 1гр+натрий хлор 0,9-% 200 мл в/в кап х2 раза в день </a:t>
            </a: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далее Метронидазол 250 мг по 4 раза 5-7 дней переведен прием per os </a:t>
            </a: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Смекта по 1 пакету 3 раза в день , не ранее чем через час после приема а/б </a:t>
            </a: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Линекс форте по 1 капсуле 3 раза после приема пищи </a:t>
            </a: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Препарат железа Ферровит по 1 т х2раза до повышение уровня Нв 120 мг /л</a:t>
            </a: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Альбумин р-р 20% 100 мл в/в капельно</a:t>
            </a:r>
          </a:p>
          <a:p>
            <a:pPr algn="ctr" marL="431801" indent="-215900" lvl="1">
              <a:lnSpc>
                <a:spcPts val="2800"/>
              </a:lnSpc>
              <a:buFont typeface="Arial"/>
              <a:buChar char="•"/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Калия хлорид р-р 40 мг/мл 20 мл</a:t>
            </a:r>
          </a:p>
          <a:p>
            <a:pPr algn="ctr">
              <a:lnSpc>
                <a:spcPts val="2800"/>
              </a:lnSpc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Не смотря на проводимое лечение , состояние пациента ухудшалось , нарастал интоксикационного синдром , проведен очередной консилиум в составе главного хирурга области , главного кардиолога области , проктолога , инфекциониста , решено : колэктомия с илеостомией</a:t>
            </a:r>
          </a:p>
          <a:p>
            <a:pPr algn="ctr">
              <a:lnSpc>
                <a:spcPts val="2800"/>
              </a:lnSpc>
            </a:pPr>
          </a:p>
          <a:p>
            <a:pPr algn="ctr">
              <a:lnSpc>
                <a:spcPts val="2800"/>
              </a:lnSpc>
            </a:pPr>
          </a:p>
          <a:p>
            <a:pPr algn="ctr">
              <a:lnSpc>
                <a:spcPts val="2800"/>
              </a:lnSpc>
            </a:pPr>
          </a:p>
          <a:p>
            <a:pPr algn="ctr">
              <a:lnSpc>
                <a:spcPts val="2800"/>
              </a:lnSpc>
            </a:pPr>
          </a:p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</a:p>
        </p:txBody>
      </p:sp>
      <p:sp>
        <p:nvSpPr>
          <p:cNvPr name="TextBox 53" id="53"/>
          <p:cNvSpPr txBox="true"/>
          <p:nvPr/>
        </p:nvSpPr>
        <p:spPr>
          <a:xfrm rot="0">
            <a:off x="34282513" y="16801395"/>
            <a:ext cx="8991795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b="true" sz="2000" spc="10">
                <a:solidFill>
                  <a:srgbClr val="11265D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ЛЕЧЕНИЕ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DAGgJCdW52I</dc:identifier>
  <dcterms:modified xsi:type="dcterms:W3CDTF">2011-08-01T06:04:30Z</dcterms:modified>
  <cp:revision>1</cp:revision>
  <dc:title>Оранжевый и Синий Структурированный Двухцветный Горизонтальный Плакат Университетского Исследования</dc:title>
</cp:coreProperties>
</file>