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3398500" cy="20104100"/>
  <p:notesSz cx="13398500" cy="201041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5363" y="6232271"/>
            <a:ext cx="1139412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0727" y="11258296"/>
            <a:ext cx="938339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70242" y="4623943"/>
            <a:ext cx="583111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903497" y="4623943"/>
            <a:ext cx="583111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8936" y="5492877"/>
            <a:ext cx="13099718" cy="75063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242" y="804164"/>
            <a:ext cx="1206436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0242" y="4623943"/>
            <a:ext cx="1206436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557649" y="18696814"/>
            <a:ext cx="4289552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70242" y="18696814"/>
            <a:ext cx="3083115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651492" y="18696814"/>
            <a:ext cx="3083115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397019" y="7845673"/>
            <a:ext cx="1088390" cy="7918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146050">
              <a:lnSpc>
                <a:spcPct val="100000"/>
              </a:lnSpc>
              <a:spcBef>
                <a:spcPts val="125"/>
              </a:spcBef>
            </a:pPr>
            <a:r>
              <a:rPr dirty="0" sz="1650" spc="-10" b="1">
                <a:solidFill>
                  <a:srgbClr val="001F5F"/>
                </a:solidFill>
                <a:latin typeface="Palatino Linotype"/>
                <a:cs typeface="Palatino Linotype"/>
              </a:rPr>
              <a:t>Сарань</a:t>
            </a:r>
            <a:endParaRPr sz="1650">
              <a:latin typeface="Palatino Linotype"/>
              <a:cs typeface="Palatino Linotype"/>
            </a:endParaRPr>
          </a:p>
          <a:p>
            <a:pPr algn="r" marR="102235">
              <a:lnSpc>
                <a:spcPct val="100000"/>
              </a:lnSpc>
              <a:spcBef>
                <a:spcPts val="30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-43</a:t>
            </a:r>
            <a:r>
              <a:rPr dirty="0" sz="1650" spc="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708</a:t>
            </a:r>
            <a:endParaRPr sz="16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3,0%</a:t>
            </a:r>
            <a:r>
              <a:rPr dirty="0" sz="1650" spc="5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(n-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19)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4534865" y="7482483"/>
            <a:ext cx="5894070" cy="3150870"/>
          </a:xfrm>
          <a:custGeom>
            <a:avLst/>
            <a:gdLst/>
            <a:ahLst/>
            <a:cxnLst/>
            <a:rect l="l" t="t" r="r" b="b"/>
            <a:pathLst>
              <a:path w="5894070" h="3150870">
                <a:moveTo>
                  <a:pt x="1419898" y="2845460"/>
                </a:moveTo>
                <a:lnTo>
                  <a:pt x="0" y="2845460"/>
                </a:lnTo>
                <a:lnTo>
                  <a:pt x="0" y="3150438"/>
                </a:lnTo>
                <a:lnTo>
                  <a:pt x="1419898" y="3150438"/>
                </a:lnTo>
                <a:lnTo>
                  <a:pt x="1419898" y="2845460"/>
                </a:lnTo>
                <a:close/>
              </a:path>
              <a:path w="5894070" h="3150870">
                <a:moveTo>
                  <a:pt x="5893790" y="0"/>
                </a:moveTo>
                <a:lnTo>
                  <a:pt x="4614316" y="0"/>
                </a:lnTo>
                <a:lnTo>
                  <a:pt x="4614316" y="287947"/>
                </a:lnTo>
                <a:lnTo>
                  <a:pt x="5893790" y="287947"/>
                </a:lnTo>
                <a:lnTo>
                  <a:pt x="5893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66665" y="3086893"/>
            <a:ext cx="2237105" cy="2221865"/>
            <a:chOff x="66665" y="3086893"/>
            <a:chExt cx="2237105" cy="2221865"/>
          </a:xfrm>
        </p:grpSpPr>
        <p:sp>
          <p:nvSpPr>
            <p:cNvPr id="5" name="object 5" descr=""/>
            <p:cNvSpPr/>
            <p:nvPr/>
          </p:nvSpPr>
          <p:spPr>
            <a:xfrm>
              <a:off x="318638" y="3091338"/>
              <a:ext cx="1985010" cy="2212975"/>
            </a:xfrm>
            <a:custGeom>
              <a:avLst/>
              <a:gdLst/>
              <a:ahLst/>
              <a:cxnLst/>
              <a:rect l="l" t="t" r="r" b="b"/>
              <a:pathLst>
                <a:path w="1985010" h="2212975">
                  <a:moveTo>
                    <a:pt x="878351" y="0"/>
                  </a:moveTo>
                  <a:lnTo>
                    <a:pt x="878351" y="1106236"/>
                  </a:lnTo>
                  <a:lnTo>
                    <a:pt x="0" y="1778772"/>
                  </a:lnTo>
                  <a:lnTo>
                    <a:pt x="30678" y="1817048"/>
                  </a:lnTo>
                  <a:lnTo>
                    <a:pt x="62863" y="1853757"/>
                  </a:lnTo>
                  <a:lnTo>
                    <a:pt x="96495" y="1888866"/>
                  </a:lnTo>
                  <a:lnTo>
                    <a:pt x="131510" y="1922346"/>
                  </a:lnTo>
                  <a:lnTo>
                    <a:pt x="167846" y="1954166"/>
                  </a:lnTo>
                  <a:lnTo>
                    <a:pt x="205442" y="1984295"/>
                  </a:lnTo>
                  <a:lnTo>
                    <a:pt x="244235" y="2012703"/>
                  </a:lnTo>
                  <a:lnTo>
                    <a:pt x="284164" y="2039358"/>
                  </a:lnTo>
                  <a:lnTo>
                    <a:pt x="325166" y="2064230"/>
                  </a:lnTo>
                  <a:lnTo>
                    <a:pt x="367180" y="2087289"/>
                  </a:lnTo>
                  <a:lnTo>
                    <a:pt x="410143" y="2108504"/>
                  </a:lnTo>
                  <a:lnTo>
                    <a:pt x="453994" y="2127844"/>
                  </a:lnTo>
                  <a:lnTo>
                    <a:pt x="498670" y="2145278"/>
                  </a:lnTo>
                  <a:lnTo>
                    <a:pt x="544109" y="2160776"/>
                  </a:lnTo>
                  <a:lnTo>
                    <a:pt x="590250" y="2174307"/>
                  </a:lnTo>
                  <a:lnTo>
                    <a:pt x="637030" y="2185841"/>
                  </a:lnTo>
                  <a:lnTo>
                    <a:pt x="684388" y="2195346"/>
                  </a:lnTo>
                  <a:lnTo>
                    <a:pt x="732261" y="2202793"/>
                  </a:lnTo>
                  <a:lnTo>
                    <a:pt x="780587" y="2208150"/>
                  </a:lnTo>
                  <a:lnTo>
                    <a:pt x="829304" y="2211386"/>
                  </a:lnTo>
                  <a:lnTo>
                    <a:pt x="878351" y="2212472"/>
                  </a:lnTo>
                  <a:lnTo>
                    <a:pt x="926337" y="2211450"/>
                  </a:lnTo>
                  <a:lnTo>
                    <a:pt x="973800" y="2208411"/>
                  </a:lnTo>
                  <a:lnTo>
                    <a:pt x="1020700" y="2203398"/>
                  </a:lnTo>
                  <a:lnTo>
                    <a:pt x="1066995" y="2196451"/>
                  </a:lnTo>
                  <a:lnTo>
                    <a:pt x="1112644" y="2187612"/>
                  </a:lnTo>
                  <a:lnTo>
                    <a:pt x="1157604" y="2176923"/>
                  </a:lnTo>
                  <a:lnTo>
                    <a:pt x="1201834" y="2164424"/>
                  </a:lnTo>
                  <a:lnTo>
                    <a:pt x="1245293" y="2150159"/>
                  </a:lnTo>
                  <a:lnTo>
                    <a:pt x="1287940" y="2134167"/>
                  </a:lnTo>
                  <a:lnTo>
                    <a:pt x="1329732" y="2116491"/>
                  </a:lnTo>
                  <a:lnTo>
                    <a:pt x="1370629" y="2097173"/>
                  </a:lnTo>
                  <a:lnTo>
                    <a:pt x="1410588" y="2076253"/>
                  </a:lnTo>
                  <a:lnTo>
                    <a:pt x="1449569" y="2053773"/>
                  </a:lnTo>
                  <a:lnTo>
                    <a:pt x="1487530" y="2029774"/>
                  </a:lnTo>
                  <a:lnTo>
                    <a:pt x="1524428" y="2004299"/>
                  </a:lnTo>
                  <a:lnTo>
                    <a:pt x="1560224" y="1977389"/>
                  </a:lnTo>
                  <a:lnTo>
                    <a:pt x="1594875" y="1949084"/>
                  </a:lnTo>
                  <a:lnTo>
                    <a:pt x="1628339" y="1919428"/>
                  </a:lnTo>
                  <a:lnTo>
                    <a:pt x="1660576" y="1888460"/>
                  </a:lnTo>
                  <a:lnTo>
                    <a:pt x="1691543" y="1856224"/>
                  </a:lnTo>
                  <a:lnTo>
                    <a:pt x="1721200" y="1822759"/>
                  </a:lnTo>
                  <a:lnTo>
                    <a:pt x="1749504" y="1788108"/>
                  </a:lnTo>
                  <a:lnTo>
                    <a:pt x="1776415" y="1752313"/>
                  </a:lnTo>
                  <a:lnTo>
                    <a:pt x="1801890" y="1715414"/>
                  </a:lnTo>
                  <a:lnTo>
                    <a:pt x="1825888" y="1677454"/>
                  </a:lnTo>
                  <a:lnTo>
                    <a:pt x="1848368" y="1638473"/>
                  </a:lnTo>
                  <a:lnTo>
                    <a:pt x="1869288" y="1598513"/>
                  </a:lnTo>
                  <a:lnTo>
                    <a:pt x="1888607" y="1557617"/>
                  </a:lnTo>
                  <a:lnTo>
                    <a:pt x="1906283" y="1515824"/>
                  </a:lnTo>
                  <a:lnTo>
                    <a:pt x="1922274" y="1473178"/>
                  </a:lnTo>
                  <a:lnTo>
                    <a:pt x="1936540" y="1429719"/>
                  </a:lnTo>
                  <a:lnTo>
                    <a:pt x="1949038" y="1385488"/>
                  </a:lnTo>
                  <a:lnTo>
                    <a:pt x="1959727" y="1340528"/>
                  </a:lnTo>
                  <a:lnTo>
                    <a:pt x="1968566" y="1294880"/>
                  </a:lnTo>
                  <a:lnTo>
                    <a:pt x="1975513" y="1248585"/>
                  </a:lnTo>
                  <a:lnTo>
                    <a:pt x="1980527" y="1201685"/>
                  </a:lnTo>
                  <a:lnTo>
                    <a:pt x="1983565" y="1154221"/>
                  </a:lnTo>
                  <a:lnTo>
                    <a:pt x="1984587" y="1106236"/>
                  </a:lnTo>
                  <a:lnTo>
                    <a:pt x="1983565" y="1058250"/>
                  </a:lnTo>
                  <a:lnTo>
                    <a:pt x="1980527" y="1010786"/>
                  </a:lnTo>
                  <a:lnTo>
                    <a:pt x="1975513" y="963886"/>
                  </a:lnTo>
                  <a:lnTo>
                    <a:pt x="1968566" y="917591"/>
                  </a:lnTo>
                  <a:lnTo>
                    <a:pt x="1959727" y="871943"/>
                  </a:lnTo>
                  <a:lnTo>
                    <a:pt x="1949038" y="826983"/>
                  </a:lnTo>
                  <a:lnTo>
                    <a:pt x="1936540" y="782753"/>
                  </a:lnTo>
                  <a:lnTo>
                    <a:pt x="1922274" y="739294"/>
                  </a:lnTo>
                  <a:lnTo>
                    <a:pt x="1906283" y="696647"/>
                  </a:lnTo>
                  <a:lnTo>
                    <a:pt x="1888607" y="654855"/>
                  </a:lnTo>
                  <a:lnTo>
                    <a:pt x="1869288" y="613958"/>
                  </a:lnTo>
                  <a:lnTo>
                    <a:pt x="1848368" y="573999"/>
                  </a:lnTo>
                  <a:lnTo>
                    <a:pt x="1825888" y="535018"/>
                  </a:lnTo>
                  <a:lnTo>
                    <a:pt x="1801890" y="497057"/>
                  </a:lnTo>
                  <a:lnTo>
                    <a:pt x="1776415" y="460159"/>
                  </a:lnTo>
                  <a:lnTo>
                    <a:pt x="1749504" y="424363"/>
                  </a:lnTo>
                  <a:lnTo>
                    <a:pt x="1721200" y="389712"/>
                  </a:lnTo>
                  <a:lnTo>
                    <a:pt x="1691543" y="356248"/>
                  </a:lnTo>
                  <a:lnTo>
                    <a:pt x="1660576" y="324011"/>
                  </a:lnTo>
                  <a:lnTo>
                    <a:pt x="1628339" y="293044"/>
                  </a:lnTo>
                  <a:lnTo>
                    <a:pt x="1594875" y="263387"/>
                  </a:lnTo>
                  <a:lnTo>
                    <a:pt x="1560224" y="235083"/>
                  </a:lnTo>
                  <a:lnTo>
                    <a:pt x="1524428" y="208172"/>
                  </a:lnTo>
                  <a:lnTo>
                    <a:pt x="1487530" y="182697"/>
                  </a:lnTo>
                  <a:lnTo>
                    <a:pt x="1449569" y="158699"/>
                  </a:lnTo>
                  <a:lnTo>
                    <a:pt x="1410588" y="136219"/>
                  </a:lnTo>
                  <a:lnTo>
                    <a:pt x="1370629" y="115299"/>
                  </a:lnTo>
                  <a:lnTo>
                    <a:pt x="1329732" y="95980"/>
                  </a:lnTo>
                  <a:lnTo>
                    <a:pt x="1287940" y="78304"/>
                  </a:lnTo>
                  <a:lnTo>
                    <a:pt x="1245293" y="62312"/>
                  </a:lnTo>
                  <a:lnTo>
                    <a:pt x="1201834" y="48047"/>
                  </a:lnTo>
                  <a:lnTo>
                    <a:pt x="1157604" y="35549"/>
                  </a:lnTo>
                  <a:lnTo>
                    <a:pt x="1112644" y="24859"/>
                  </a:lnTo>
                  <a:lnTo>
                    <a:pt x="1066995" y="16021"/>
                  </a:lnTo>
                  <a:lnTo>
                    <a:pt x="1020700" y="9074"/>
                  </a:lnTo>
                  <a:lnTo>
                    <a:pt x="973800" y="4060"/>
                  </a:lnTo>
                  <a:lnTo>
                    <a:pt x="926337" y="1022"/>
                  </a:lnTo>
                  <a:lnTo>
                    <a:pt x="878351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98985" y="3091338"/>
              <a:ext cx="1985010" cy="2212975"/>
            </a:xfrm>
            <a:custGeom>
              <a:avLst/>
              <a:gdLst/>
              <a:ahLst/>
              <a:cxnLst/>
              <a:rect l="l" t="t" r="r" b="b"/>
              <a:pathLst>
                <a:path w="1985010" h="2212975">
                  <a:moveTo>
                    <a:pt x="878351" y="0"/>
                  </a:moveTo>
                  <a:lnTo>
                    <a:pt x="926337" y="1022"/>
                  </a:lnTo>
                  <a:lnTo>
                    <a:pt x="973800" y="4060"/>
                  </a:lnTo>
                  <a:lnTo>
                    <a:pt x="1020700" y="9074"/>
                  </a:lnTo>
                  <a:lnTo>
                    <a:pt x="1066995" y="16021"/>
                  </a:lnTo>
                  <a:lnTo>
                    <a:pt x="1112644" y="24859"/>
                  </a:lnTo>
                  <a:lnTo>
                    <a:pt x="1157604" y="35549"/>
                  </a:lnTo>
                  <a:lnTo>
                    <a:pt x="1201834" y="48047"/>
                  </a:lnTo>
                  <a:lnTo>
                    <a:pt x="1245293" y="62312"/>
                  </a:lnTo>
                  <a:lnTo>
                    <a:pt x="1287940" y="78304"/>
                  </a:lnTo>
                  <a:lnTo>
                    <a:pt x="1329732" y="95980"/>
                  </a:lnTo>
                  <a:lnTo>
                    <a:pt x="1370629" y="115299"/>
                  </a:lnTo>
                  <a:lnTo>
                    <a:pt x="1410588" y="136219"/>
                  </a:lnTo>
                  <a:lnTo>
                    <a:pt x="1449569" y="158699"/>
                  </a:lnTo>
                  <a:lnTo>
                    <a:pt x="1487530" y="182697"/>
                  </a:lnTo>
                  <a:lnTo>
                    <a:pt x="1524428" y="208172"/>
                  </a:lnTo>
                  <a:lnTo>
                    <a:pt x="1560224" y="235083"/>
                  </a:lnTo>
                  <a:lnTo>
                    <a:pt x="1594875" y="263387"/>
                  </a:lnTo>
                  <a:lnTo>
                    <a:pt x="1628339" y="293044"/>
                  </a:lnTo>
                  <a:lnTo>
                    <a:pt x="1660576" y="324011"/>
                  </a:lnTo>
                  <a:lnTo>
                    <a:pt x="1691543" y="356248"/>
                  </a:lnTo>
                  <a:lnTo>
                    <a:pt x="1721200" y="389712"/>
                  </a:lnTo>
                  <a:lnTo>
                    <a:pt x="1749504" y="424363"/>
                  </a:lnTo>
                  <a:lnTo>
                    <a:pt x="1776415" y="460159"/>
                  </a:lnTo>
                  <a:lnTo>
                    <a:pt x="1801890" y="497057"/>
                  </a:lnTo>
                  <a:lnTo>
                    <a:pt x="1825888" y="535018"/>
                  </a:lnTo>
                  <a:lnTo>
                    <a:pt x="1848368" y="573999"/>
                  </a:lnTo>
                  <a:lnTo>
                    <a:pt x="1869288" y="613958"/>
                  </a:lnTo>
                  <a:lnTo>
                    <a:pt x="1888607" y="654855"/>
                  </a:lnTo>
                  <a:lnTo>
                    <a:pt x="1906283" y="696647"/>
                  </a:lnTo>
                  <a:lnTo>
                    <a:pt x="1922274" y="739294"/>
                  </a:lnTo>
                  <a:lnTo>
                    <a:pt x="1936540" y="782753"/>
                  </a:lnTo>
                  <a:lnTo>
                    <a:pt x="1949038" y="826983"/>
                  </a:lnTo>
                  <a:lnTo>
                    <a:pt x="1959727" y="871943"/>
                  </a:lnTo>
                  <a:lnTo>
                    <a:pt x="1968566" y="917591"/>
                  </a:lnTo>
                  <a:lnTo>
                    <a:pt x="1975513" y="963886"/>
                  </a:lnTo>
                  <a:lnTo>
                    <a:pt x="1980527" y="1010786"/>
                  </a:lnTo>
                  <a:lnTo>
                    <a:pt x="1983565" y="1058250"/>
                  </a:lnTo>
                  <a:lnTo>
                    <a:pt x="1984587" y="1106236"/>
                  </a:lnTo>
                  <a:lnTo>
                    <a:pt x="1983565" y="1154221"/>
                  </a:lnTo>
                  <a:lnTo>
                    <a:pt x="1980527" y="1201685"/>
                  </a:lnTo>
                  <a:lnTo>
                    <a:pt x="1975513" y="1248585"/>
                  </a:lnTo>
                  <a:lnTo>
                    <a:pt x="1968566" y="1294880"/>
                  </a:lnTo>
                  <a:lnTo>
                    <a:pt x="1959727" y="1340528"/>
                  </a:lnTo>
                  <a:lnTo>
                    <a:pt x="1949038" y="1385488"/>
                  </a:lnTo>
                  <a:lnTo>
                    <a:pt x="1936540" y="1429719"/>
                  </a:lnTo>
                  <a:lnTo>
                    <a:pt x="1922274" y="1473178"/>
                  </a:lnTo>
                  <a:lnTo>
                    <a:pt x="1906283" y="1515824"/>
                  </a:lnTo>
                  <a:lnTo>
                    <a:pt x="1888607" y="1557617"/>
                  </a:lnTo>
                  <a:lnTo>
                    <a:pt x="1869288" y="1598513"/>
                  </a:lnTo>
                  <a:lnTo>
                    <a:pt x="1848368" y="1638473"/>
                  </a:lnTo>
                  <a:lnTo>
                    <a:pt x="1825888" y="1677454"/>
                  </a:lnTo>
                  <a:lnTo>
                    <a:pt x="1801890" y="1715414"/>
                  </a:lnTo>
                  <a:lnTo>
                    <a:pt x="1776415" y="1752313"/>
                  </a:lnTo>
                  <a:lnTo>
                    <a:pt x="1749504" y="1788108"/>
                  </a:lnTo>
                  <a:lnTo>
                    <a:pt x="1721200" y="1822759"/>
                  </a:lnTo>
                  <a:lnTo>
                    <a:pt x="1691543" y="1856224"/>
                  </a:lnTo>
                  <a:lnTo>
                    <a:pt x="1660576" y="1888460"/>
                  </a:lnTo>
                  <a:lnTo>
                    <a:pt x="1628339" y="1919428"/>
                  </a:lnTo>
                  <a:lnTo>
                    <a:pt x="1594875" y="1949084"/>
                  </a:lnTo>
                  <a:lnTo>
                    <a:pt x="1560224" y="1977389"/>
                  </a:lnTo>
                  <a:lnTo>
                    <a:pt x="1524428" y="2004299"/>
                  </a:lnTo>
                  <a:lnTo>
                    <a:pt x="1487530" y="2029774"/>
                  </a:lnTo>
                  <a:lnTo>
                    <a:pt x="1449569" y="2053773"/>
                  </a:lnTo>
                  <a:lnTo>
                    <a:pt x="1410588" y="2076253"/>
                  </a:lnTo>
                  <a:lnTo>
                    <a:pt x="1370629" y="2097173"/>
                  </a:lnTo>
                  <a:lnTo>
                    <a:pt x="1329732" y="2116491"/>
                  </a:lnTo>
                  <a:lnTo>
                    <a:pt x="1287940" y="2134167"/>
                  </a:lnTo>
                  <a:lnTo>
                    <a:pt x="1245293" y="2150159"/>
                  </a:lnTo>
                  <a:lnTo>
                    <a:pt x="1201834" y="2164424"/>
                  </a:lnTo>
                  <a:lnTo>
                    <a:pt x="1157604" y="2176923"/>
                  </a:lnTo>
                  <a:lnTo>
                    <a:pt x="1112644" y="2187612"/>
                  </a:lnTo>
                  <a:lnTo>
                    <a:pt x="1066995" y="2196451"/>
                  </a:lnTo>
                  <a:lnTo>
                    <a:pt x="1020700" y="2203398"/>
                  </a:lnTo>
                  <a:lnTo>
                    <a:pt x="973800" y="2208411"/>
                  </a:lnTo>
                  <a:lnTo>
                    <a:pt x="926337" y="2211450"/>
                  </a:lnTo>
                  <a:lnTo>
                    <a:pt x="878351" y="2212472"/>
                  </a:lnTo>
                  <a:lnTo>
                    <a:pt x="829304" y="2211386"/>
                  </a:lnTo>
                  <a:lnTo>
                    <a:pt x="780587" y="2208150"/>
                  </a:lnTo>
                  <a:lnTo>
                    <a:pt x="732261" y="2202793"/>
                  </a:lnTo>
                  <a:lnTo>
                    <a:pt x="684388" y="2195346"/>
                  </a:lnTo>
                  <a:lnTo>
                    <a:pt x="637030" y="2185841"/>
                  </a:lnTo>
                  <a:lnTo>
                    <a:pt x="590250" y="2174307"/>
                  </a:lnTo>
                  <a:lnTo>
                    <a:pt x="544109" y="2160776"/>
                  </a:lnTo>
                  <a:lnTo>
                    <a:pt x="498670" y="2145278"/>
                  </a:lnTo>
                  <a:lnTo>
                    <a:pt x="453994" y="2127844"/>
                  </a:lnTo>
                  <a:lnTo>
                    <a:pt x="410143" y="2108504"/>
                  </a:lnTo>
                  <a:lnTo>
                    <a:pt x="367180" y="2087289"/>
                  </a:lnTo>
                  <a:lnTo>
                    <a:pt x="325166" y="2064230"/>
                  </a:lnTo>
                  <a:lnTo>
                    <a:pt x="284164" y="2039358"/>
                  </a:lnTo>
                  <a:lnTo>
                    <a:pt x="244235" y="2012703"/>
                  </a:lnTo>
                  <a:lnTo>
                    <a:pt x="205442" y="1984295"/>
                  </a:lnTo>
                  <a:lnTo>
                    <a:pt x="167846" y="1954166"/>
                  </a:lnTo>
                  <a:lnTo>
                    <a:pt x="131510" y="1922346"/>
                  </a:lnTo>
                  <a:lnTo>
                    <a:pt x="96495" y="1888866"/>
                  </a:lnTo>
                  <a:lnTo>
                    <a:pt x="62863" y="1853757"/>
                  </a:lnTo>
                  <a:lnTo>
                    <a:pt x="30678" y="1817048"/>
                  </a:lnTo>
                  <a:lnTo>
                    <a:pt x="0" y="1778772"/>
                  </a:lnTo>
                  <a:lnTo>
                    <a:pt x="878351" y="1106236"/>
                  </a:lnTo>
                  <a:lnTo>
                    <a:pt x="878351" y="0"/>
                  </a:lnTo>
                  <a:close/>
                </a:path>
              </a:pathLst>
            </a:custGeom>
            <a:ln w="85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1110" y="3091338"/>
              <a:ext cx="1106805" cy="1779270"/>
            </a:xfrm>
            <a:custGeom>
              <a:avLst/>
              <a:gdLst/>
              <a:ahLst/>
              <a:cxnLst/>
              <a:rect l="l" t="t" r="r" b="b"/>
              <a:pathLst>
                <a:path w="1106805" h="1779270">
                  <a:moveTo>
                    <a:pt x="1106227" y="0"/>
                  </a:moveTo>
                  <a:lnTo>
                    <a:pt x="1054240" y="1221"/>
                  </a:lnTo>
                  <a:lnTo>
                    <a:pt x="1002542" y="4867"/>
                  </a:lnTo>
                  <a:lnTo>
                    <a:pt x="951211" y="10910"/>
                  </a:lnTo>
                  <a:lnTo>
                    <a:pt x="900328" y="19324"/>
                  </a:lnTo>
                  <a:lnTo>
                    <a:pt x="849973" y="30082"/>
                  </a:lnTo>
                  <a:lnTo>
                    <a:pt x="800225" y="43156"/>
                  </a:lnTo>
                  <a:lnTo>
                    <a:pt x="751165" y="58519"/>
                  </a:lnTo>
                  <a:lnTo>
                    <a:pt x="702872" y="76145"/>
                  </a:lnTo>
                  <a:lnTo>
                    <a:pt x="655426" y="96007"/>
                  </a:lnTo>
                  <a:lnTo>
                    <a:pt x="608908" y="118077"/>
                  </a:lnTo>
                  <a:lnTo>
                    <a:pt x="563396" y="142328"/>
                  </a:lnTo>
                  <a:lnTo>
                    <a:pt x="518971" y="168734"/>
                  </a:lnTo>
                  <a:lnTo>
                    <a:pt x="475713" y="197268"/>
                  </a:lnTo>
                  <a:lnTo>
                    <a:pt x="433702" y="227902"/>
                  </a:lnTo>
                  <a:lnTo>
                    <a:pt x="396223" y="257884"/>
                  </a:lnTo>
                  <a:lnTo>
                    <a:pt x="360385" y="289151"/>
                  </a:lnTo>
                  <a:lnTo>
                    <a:pt x="326194" y="321643"/>
                  </a:lnTo>
                  <a:lnTo>
                    <a:pt x="293660" y="355302"/>
                  </a:lnTo>
                  <a:lnTo>
                    <a:pt x="262789" y="390070"/>
                  </a:lnTo>
                  <a:lnTo>
                    <a:pt x="233590" y="425889"/>
                  </a:lnTo>
                  <a:lnTo>
                    <a:pt x="206069" y="462701"/>
                  </a:lnTo>
                  <a:lnTo>
                    <a:pt x="180235" y="500447"/>
                  </a:lnTo>
                  <a:lnTo>
                    <a:pt x="156096" y="539070"/>
                  </a:lnTo>
                  <a:lnTo>
                    <a:pt x="133659" y="578511"/>
                  </a:lnTo>
                  <a:lnTo>
                    <a:pt x="112932" y="618712"/>
                  </a:lnTo>
                  <a:lnTo>
                    <a:pt x="93923" y="659614"/>
                  </a:lnTo>
                  <a:lnTo>
                    <a:pt x="76639" y="701160"/>
                  </a:lnTo>
                  <a:lnTo>
                    <a:pt x="61088" y="743292"/>
                  </a:lnTo>
                  <a:lnTo>
                    <a:pt x="47278" y="785951"/>
                  </a:lnTo>
                  <a:lnTo>
                    <a:pt x="35217" y="829078"/>
                  </a:lnTo>
                  <a:lnTo>
                    <a:pt x="24911" y="872617"/>
                  </a:lnTo>
                  <a:lnTo>
                    <a:pt x="16370" y="916508"/>
                  </a:lnTo>
                  <a:lnTo>
                    <a:pt x="9601" y="960694"/>
                  </a:lnTo>
                  <a:lnTo>
                    <a:pt x="4610" y="1005116"/>
                  </a:lnTo>
                  <a:lnTo>
                    <a:pt x="1408" y="1049716"/>
                  </a:lnTo>
                  <a:lnTo>
                    <a:pt x="0" y="1094435"/>
                  </a:lnTo>
                  <a:lnTo>
                    <a:pt x="394" y="1139217"/>
                  </a:lnTo>
                  <a:lnTo>
                    <a:pt x="2599" y="1184002"/>
                  </a:lnTo>
                  <a:lnTo>
                    <a:pt x="6622" y="1228732"/>
                  </a:lnTo>
                  <a:lnTo>
                    <a:pt x="12471" y="1273350"/>
                  </a:lnTo>
                  <a:lnTo>
                    <a:pt x="20153" y="1317796"/>
                  </a:lnTo>
                  <a:lnTo>
                    <a:pt x="29676" y="1362013"/>
                  </a:lnTo>
                  <a:lnTo>
                    <a:pt x="41048" y="1405943"/>
                  </a:lnTo>
                  <a:lnTo>
                    <a:pt x="54277" y="1449527"/>
                  </a:lnTo>
                  <a:lnTo>
                    <a:pt x="69371" y="1492707"/>
                  </a:lnTo>
                  <a:lnTo>
                    <a:pt x="86336" y="1535425"/>
                  </a:lnTo>
                  <a:lnTo>
                    <a:pt x="105181" y="1577623"/>
                  </a:lnTo>
                  <a:lnTo>
                    <a:pt x="125914" y="1619242"/>
                  </a:lnTo>
                  <a:lnTo>
                    <a:pt x="148542" y="1660225"/>
                  </a:lnTo>
                  <a:lnTo>
                    <a:pt x="173073" y="1700513"/>
                  </a:lnTo>
                  <a:lnTo>
                    <a:pt x="199515" y="1740048"/>
                  </a:lnTo>
                  <a:lnTo>
                    <a:pt x="227875" y="1778772"/>
                  </a:lnTo>
                  <a:lnTo>
                    <a:pt x="1106227" y="1106236"/>
                  </a:lnTo>
                  <a:lnTo>
                    <a:pt x="11062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1110" y="3091338"/>
              <a:ext cx="1106805" cy="1779270"/>
            </a:xfrm>
            <a:custGeom>
              <a:avLst/>
              <a:gdLst/>
              <a:ahLst/>
              <a:cxnLst/>
              <a:rect l="l" t="t" r="r" b="b"/>
              <a:pathLst>
                <a:path w="1106805" h="1779270">
                  <a:moveTo>
                    <a:pt x="227875" y="1778772"/>
                  </a:moveTo>
                  <a:lnTo>
                    <a:pt x="199515" y="1740048"/>
                  </a:lnTo>
                  <a:lnTo>
                    <a:pt x="173073" y="1700513"/>
                  </a:lnTo>
                  <a:lnTo>
                    <a:pt x="148542" y="1660225"/>
                  </a:lnTo>
                  <a:lnTo>
                    <a:pt x="125914" y="1619242"/>
                  </a:lnTo>
                  <a:lnTo>
                    <a:pt x="105181" y="1577623"/>
                  </a:lnTo>
                  <a:lnTo>
                    <a:pt x="86336" y="1535425"/>
                  </a:lnTo>
                  <a:lnTo>
                    <a:pt x="69371" y="1492707"/>
                  </a:lnTo>
                  <a:lnTo>
                    <a:pt x="54277" y="1449527"/>
                  </a:lnTo>
                  <a:lnTo>
                    <a:pt x="41048" y="1405943"/>
                  </a:lnTo>
                  <a:lnTo>
                    <a:pt x="29676" y="1362013"/>
                  </a:lnTo>
                  <a:lnTo>
                    <a:pt x="20153" y="1317796"/>
                  </a:lnTo>
                  <a:lnTo>
                    <a:pt x="12471" y="1273350"/>
                  </a:lnTo>
                  <a:lnTo>
                    <a:pt x="6622" y="1228732"/>
                  </a:lnTo>
                  <a:lnTo>
                    <a:pt x="2599" y="1184002"/>
                  </a:lnTo>
                  <a:lnTo>
                    <a:pt x="394" y="1139217"/>
                  </a:lnTo>
                  <a:lnTo>
                    <a:pt x="0" y="1094435"/>
                  </a:lnTo>
                  <a:lnTo>
                    <a:pt x="1408" y="1049716"/>
                  </a:lnTo>
                  <a:lnTo>
                    <a:pt x="4610" y="1005116"/>
                  </a:lnTo>
                  <a:lnTo>
                    <a:pt x="9601" y="960694"/>
                  </a:lnTo>
                  <a:lnTo>
                    <a:pt x="16370" y="916508"/>
                  </a:lnTo>
                  <a:lnTo>
                    <a:pt x="24911" y="872617"/>
                  </a:lnTo>
                  <a:lnTo>
                    <a:pt x="35217" y="829078"/>
                  </a:lnTo>
                  <a:lnTo>
                    <a:pt x="47278" y="785951"/>
                  </a:lnTo>
                  <a:lnTo>
                    <a:pt x="61088" y="743292"/>
                  </a:lnTo>
                  <a:lnTo>
                    <a:pt x="76639" y="701160"/>
                  </a:lnTo>
                  <a:lnTo>
                    <a:pt x="93923" y="659614"/>
                  </a:lnTo>
                  <a:lnTo>
                    <a:pt x="112932" y="618712"/>
                  </a:lnTo>
                  <a:lnTo>
                    <a:pt x="133659" y="578511"/>
                  </a:lnTo>
                  <a:lnTo>
                    <a:pt x="156096" y="539070"/>
                  </a:lnTo>
                  <a:lnTo>
                    <a:pt x="180235" y="500447"/>
                  </a:lnTo>
                  <a:lnTo>
                    <a:pt x="206069" y="462701"/>
                  </a:lnTo>
                  <a:lnTo>
                    <a:pt x="233590" y="425889"/>
                  </a:lnTo>
                  <a:lnTo>
                    <a:pt x="262789" y="390070"/>
                  </a:lnTo>
                  <a:lnTo>
                    <a:pt x="293660" y="355302"/>
                  </a:lnTo>
                  <a:lnTo>
                    <a:pt x="326194" y="321643"/>
                  </a:lnTo>
                  <a:lnTo>
                    <a:pt x="360385" y="289151"/>
                  </a:lnTo>
                  <a:lnTo>
                    <a:pt x="396223" y="257884"/>
                  </a:lnTo>
                  <a:lnTo>
                    <a:pt x="433702" y="227902"/>
                  </a:lnTo>
                  <a:lnTo>
                    <a:pt x="475713" y="197268"/>
                  </a:lnTo>
                  <a:lnTo>
                    <a:pt x="518971" y="168734"/>
                  </a:lnTo>
                  <a:lnTo>
                    <a:pt x="563396" y="142328"/>
                  </a:lnTo>
                  <a:lnTo>
                    <a:pt x="608908" y="118077"/>
                  </a:lnTo>
                  <a:lnTo>
                    <a:pt x="655426" y="96007"/>
                  </a:lnTo>
                  <a:lnTo>
                    <a:pt x="702872" y="76145"/>
                  </a:lnTo>
                  <a:lnTo>
                    <a:pt x="751165" y="58519"/>
                  </a:lnTo>
                  <a:lnTo>
                    <a:pt x="800225" y="43156"/>
                  </a:lnTo>
                  <a:lnTo>
                    <a:pt x="849973" y="30082"/>
                  </a:lnTo>
                  <a:lnTo>
                    <a:pt x="900328" y="19324"/>
                  </a:lnTo>
                  <a:lnTo>
                    <a:pt x="951211" y="10910"/>
                  </a:lnTo>
                  <a:lnTo>
                    <a:pt x="1002542" y="4867"/>
                  </a:lnTo>
                  <a:lnTo>
                    <a:pt x="1054240" y="1221"/>
                  </a:lnTo>
                  <a:lnTo>
                    <a:pt x="1106227" y="0"/>
                  </a:lnTo>
                  <a:lnTo>
                    <a:pt x="1106227" y="1106236"/>
                  </a:lnTo>
                  <a:lnTo>
                    <a:pt x="227875" y="1778772"/>
                  </a:lnTo>
                  <a:close/>
                </a:path>
              </a:pathLst>
            </a:custGeom>
            <a:ln w="85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929772" y="4480474"/>
            <a:ext cx="1198245" cy="600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4199"/>
              </a:lnSpc>
              <a:spcBef>
                <a:spcPts val="95"/>
              </a:spcBef>
            </a:pPr>
            <a:r>
              <a:rPr dirty="0" sz="1100" b="1">
                <a:solidFill>
                  <a:srgbClr val="FFFFFF"/>
                </a:solidFill>
                <a:latin typeface="Palatino Linotype"/>
                <a:cs typeface="Palatino Linotype"/>
              </a:rPr>
              <a:t>Язвенный</a:t>
            </a:r>
            <a:r>
              <a:rPr dirty="0" sz="1100" spc="55" b="1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Palatino Linotype"/>
                <a:cs typeface="Palatino Linotype"/>
              </a:rPr>
              <a:t>колит </a:t>
            </a:r>
            <a:r>
              <a:rPr dirty="0" sz="1100" spc="-25" b="1">
                <a:solidFill>
                  <a:srgbClr val="FFFFFF"/>
                </a:solidFill>
                <a:latin typeface="Palatino Linotype"/>
                <a:cs typeface="Palatino Linotype"/>
              </a:rPr>
              <a:t>61%</a:t>
            </a:r>
            <a:endParaRPr sz="11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dirty="0" sz="1100" spc="-20" b="1">
                <a:solidFill>
                  <a:srgbClr val="FFFFFF"/>
                </a:solidFill>
                <a:latin typeface="Palatino Linotype"/>
                <a:cs typeface="Palatino Linotype"/>
              </a:rPr>
              <a:t>n=385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5037" y="3603143"/>
            <a:ext cx="601980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10" b="1">
                <a:solidFill>
                  <a:srgbClr val="FFFFFF"/>
                </a:solidFill>
                <a:latin typeface="Palatino Linotype"/>
                <a:cs typeface="Palatino Linotype"/>
              </a:rPr>
              <a:t>Болезнь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01569" y="3773408"/>
            <a:ext cx="484505" cy="600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14300"/>
              </a:lnSpc>
              <a:spcBef>
                <a:spcPts val="95"/>
              </a:spcBef>
            </a:pPr>
            <a:r>
              <a:rPr dirty="0" sz="1100" spc="-10" b="1">
                <a:solidFill>
                  <a:srgbClr val="FFFFFF"/>
                </a:solidFill>
                <a:latin typeface="Palatino Linotype"/>
                <a:cs typeface="Palatino Linotype"/>
              </a:rPr>
              <a:t>Крона </a:t>
            </a:r>
            <a:r>
              <a:rPr dirty="0" sz="1100" spc="-25" b="1">
                <a:solidFill>
                  <a:srgbClr val="FFFFFF"/>
                </a:solidFill>
                <a:latin typeface="Palatino Linotype"/>
                <a:cs typeface="Palatino Linotype"/>
              </a:rPr>
              <a:t>39% </a:t>
            </a:r>
            <a:r>
              <a:rPr dirty="0" sz="1100" spc="-20" b="1">
                <a:solidFill>
                  <a:srgbClr val="FFFFFF"/>
                </a:solidFill>
                <a:latin typeface="Palatino Linotype"/>
                <a:cs typeface="Palatino Linotype"/>
              </a:rPr>
              <a:t>N=247</a:t>
            </a:r>
            <a:endParaRPr sz="1100">
              <a:latin typeface="Palatino Linotype"/>
              <a:cs typeface="Palatino Linotype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826952" y="3675258"/>
            <a:ext cx="712470" cy="664210"/>
            <a:chOff x="826952" y="3675258"/>
            <a:chExt cx="712470" cy="664210"/>
          </a:xfrm>
        </p:grpSpPr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810" y="3678115"/>
              <a:ext cx="706402" cy="65817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29810" y="3678115"/>
              <a:ext cx="706755" cy="658495"/>
            </a:xfrm>
            <a:custGeom>
              <a:avLst/>
              <a:gdLst/>
              <a:ahLst/>
              <a:cxnLst/>
              <a:rect l="l" t="t" r="r" b="b"/>
              <a:pathLst>
                <a:path w="706755" h="658495">
                  <a:moveTo>
                    <a:pt x="0" y="329087"/>
                  </a:moveTo>
                  <a:lnTo>
                    <a:pt x="3224" y="284433"/>
                  </a:lnTo>
                  <a:lnTo>
                    <a:pt x="12618" y="241605"/>
                  </a:lnTo>
                  <a:lnTo>
                    <a:pt x="27760" y="200994"/>
                  </a:lnTo>
                  <a:lnTo>
                    <a:pt x="48228" y="162993"/>
                  </a:lnTo>
                  <a:lnTo>
                    <a:pt x="73602" y="127994"/>
                  </a:lnTo>
                  <a:lnTo>
                    <a:pt x="103460" y="96390"/>
                  </a:lnTo>
                  <a:lnTo>
                    <a:pt x="137381" y="68571"/>
                  </a:lnTo>
                  <a:lnTo>
                    <a:pt x="174945" y="44931"/>
                  </a:lnTo>
                  <a:lnTo>
                    <a:pt x="215730" y="25862"/>
                  </a:lnTo>
                  <a:lnTo>
                    <a:pt x="259315" y="11755"/>
                  </a:lnTo>
                  <a:lnTo>
                    <a:pt x="305279" y="3004"/>
                  </a:lnTo>
                  <a:lnTo>
                    <a:pt x="353201" y="0"/>
                  </a:lnTo>
                  <a:lnTo>
                    <a:pt x="401122" y="3004"/>
                  </a:lnTo>
                  <a:lnTo>
                    <a:pt x="447086" y="11755"/>
                  </a:lnTo>
                  <a:lnTo>
                    <a:pt x="490671" y="25862"/>
                  </a:lnTo>
                  <a:lnTo>
                    <a:pt x="531456" y="44931"/>
                  </a:lnTo>
                  <a:lnTo>
                    <a:pt x="569020" y="68571"/>
                  </a:lnTo>
                  <a:lnTo>
                    <a:pt x="602942" y="96390"/>
                  </a:lnTo>
                  <a:lnTo>
                    <a:pt x="632800" y="127994"/>
                  </a:lnTo>
                  <a:lnTo>
                    <a:pt x="658174" y="162993"/>
                  </a:lnTo>
                  <a:lnTo>
                    <a:pt x="678642" y="200994"/>
                  </a:lnTo>
                  <a:lnTo>
                    <a:pt x="693783" y="241605"/>
                  </a:lnTo>
                  <a:lnTo>
                    <a:pt x="703177" y="284433"/>
                  </a:lnTo>
                  <a:lnTo>
                    <a:pt x="706402" y="329087"/>
                  </a:lnTo>
                  <a:lnTo>
                    <a:pt x="703177" y="373740"/>
                  </a:lnTo>
                  <a:lnTo>
                    <a:pt x="693783" y="416568"/>
                  </a:lnTo>
                  <a:lnTo>
                    <a:pt x="678642" y="457179"/>
                  </a:lnTo>
                  <a:lnTo>
                    <a:pt x="658174" y="495180"/>
                  </a:lnTo>
                  <a:lnTo>
                    <a:pt x="632800" y="530179"/>
                  </a:lnTo>
                  <a:lnTo>
                    <a:pt x="602942" y="561784"/>
                  </a:lnTo>
                  <a:lnTo>
                    <a:pt x="569020" y="589602"/>
                  </a:lnTo>
                  <a:lnTo>
                    <a:pt x="531456" y="613242"/>
                  </a:lnTo>
                  <a:lnTo>
                    <a:pt x="490671" y="632311"/>
                  </a:lnTo>
                  <a:lnTo>
                    <a:pt x="447086" y="646418"/>
                  </a:lnTo>
                  <a:lnTo>
                    <a:pt x="401122" y="655169"/>
                  </a:lnTo>
                  <a:lnTo>
                    <a:pt x="353201" y="658174"/>
                  </a:lnTo>
                  <a:lnTo>
                    <a:pt x="305279" y="655169"/>
                  </a:lnTo>
                  <a:lnTo>
                    <a:pt x="259315" y="646418"/>
                  </a:lnTo>
                  <a:lnTo>
                    <a:pt x="215730" y="632311"/>
                  </a:lnTo>
                  <a:lnTo>
                    <a:pt x="174945" y="613242"/>
                  </a:lnTo>
                  <a:lnTo>
                    <a:pt x="137381" y="589602"/>
                  </a:lnTo>
                  <a:lnTo>
                    <a:pt x="103460" y="561784"/>
                  </a:lnTo>
                  <a:lnTo>
                    <a:pt x="73602" y="530179"/>
                  </a:lnTo>
                  <a:lnTo>
                    <a:pt x="48228" y="495180"/>
                  </a:lnTo>
                  <a:lnTo>
                    <a:pt x="27760" y="457179"/>
                  </a:lnTo>
                  <a:lnTo>
                    <a:pt x="12618" y="416568"/>
                  </a:lnTo>
                  <a:lnTo>
                    <a:pt x="3224" y="373740"/>
                  </a:lnTo>
                  <a:lnTo>
                    <a:pt x="0" y="329087"/>
                  </a:lnTo>
                  <a:close/>
                </a:path>
              </a:pathLst>
            </a:custGeom>
            <a:ln w="56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973970" y="3898045"/>
            <a:ext cx="418465" cy="209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n=632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797452" y="12914724"/>
            <a:ext cx="5883910" cy="3663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00" b="1">
                <a:latin typeface="Palatino Linotype"/>
                <a:cs typeface="Palatino Linotype"/>
              </a:rPr>
              <a:t>Факторы</a:t>
            </a:r>
            <a:r>
              <a:rPr dirty="0" sz="2200" spc="65" b="1">
                <a:latin typeface="Palatino Linotype"/>
                <a:cs typeface="Palatino Linotype"/>
              </a:rPr>
              <a:t> </a:t>
            </a:r>
            <a:r>
              <a:rPr dirty="0" sz="2200" b="1">
                <a:latin typeface="Palatino Linotype"/>
                <a:cs typeface="Palatino Linotype"/>
              </a:rPr>
              <a:t>риска</a:t>
            </a:r>
            <a:r>
              <a:rPr dirty="0" sz="2200" spc="60" b="1">
                <a:latin typeface="Palatino Linotype"/>
                <a:cs typeface="Palatino Linotype"/>
              </a:rPr>
              <a:t> </a:t>
            </a:r>
            <a:r>
              <a:rPr dirty="0" sz="2200" b="1">
                <a:latin typeface="Palatino Linotype"/>
                <a:cs typeface="Palatino Linotype"/>
              </a:rPr>
              <a:t>ВЗК</a:t>
            </a:r>
            <a:r>
              <a:rPr dirty="0" sz="2200" spc="60" b="1">
                <a:latin typeface="Palatino Linotype"/>
                <a:cs typeface="Palatino Linotype"/>
              </a:rPr>
              <a:t> </a:t>
            </a:r>
            <a:r>
              <a:rPr dirty="0" sz="2200" b="1">
                <a:latin typeface="Palatino Linotype"/>
                <a:cs typeface="Palatino Linotype"/>
              </a:rPr>
              <a:t>по</a:t>
            </a:r>
            <a:r>
              <a:rPr dirty="0" sz="2200" spc="55" b="1">
                <a:latin typeface="Palatino Linotype"/>
                <a:cs typeface="Palatino Linotype"/>
              </a:rPr>
              <a:t> </a:t>
            </a:r>
            <a:r>
              <a:rPr dirty="0" sz="2200" b="1">
                <a:latin typeface="Palatino Linotype"/>
                <a:cs typeface="Palatino Linotype"/>
              </a:rPr>
              <a:t>данным</a:t>
            </a:r>
            <a:r>
              <a:rPr dirty="0" sz="2200" spc="60" b="1">
                <a:latin typeface="Palatino Linotype"/>
                <a:cs typeface="Palatino Linotype"/>
              </a:rPr>
              <a:t> </a:t>
            </a:r>
            <a:r>
              <a:rPr dirty="0" sz="2200" spc="-10" b="1">
                <a:latin typeface="Palatino Linotype"/>
                <a:cs typeface="Palatino Linotype"/>
              </a:rPr>
              <a:t>регистра</a:t>
            </a:r>
            <a:endParaRPr sz="2200">
              <a:latin typeface="Palatino Linotype"/>
              <a:cs typeface="Palatino Linotype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595512" y="13573718"/>
            <a:ext cx="1482725" cy="1487170"/>
            <a:chOff x="595512" y="13573718"/>
            <a:chExt cx="1482725" cy="1487170"/>
          </a:xfrm>
        </p:grpSpPr>
        <p:sp>
          <p:nvSpPr>
            <p:cNvPr id="18" name="object 18" descr=""/>
            <p:cNvSpPr/>
            <p:nvPr/>
          </p:nvSpPr>
          <p:spPr>
            <a:xfrm>
              <a:off x="1338801" y="13577957"/>
              <a:ext cx="739140" cy="1473835"/>
            </a:xfrm>
            <a:custGeom>
              <a:avLst/>
              <a:gdLst/>
              <a:ahLst/>
              <a:cxnLst/>
              <a:rect l="l" t="t" r="r" b="b"/>
              <a:pathLst>
                <a:path w="739139" h="1473834">
                  <a:moveTo>
                    <a:pt x="0" y="0"/>
                  </a:moveTo>
                  <a:lnTo>
                    <a:pt x="0" y="739086"/>
                  </a:lnTo>
                  <a:lnTo>
                    <a:pt x="83749" y="1473444"/>
                  </a:lnTo>
                  <a:lnTo>
                    <a:pt x="131914" y="1466361"/>
                  </a:lnTo>
                  <a:lnTo>
                    <a:pt x="178949" y="1456281"/>
                  </a:lnTo>
                  <a:lnTo>
                    <a:pt x="224761" y="1443312"/>
                  </a:lnTo>
                  <a:lnTo>
                    <a:pt x="269254" y="1427557"/>
                  </a:lnTo>
                  <a:lnTo>
                    <a:pt x="312336" y="1409122"/>
                  </a:lnTo>
                  <a:lnTo>
                    <a:pt x="353911" y="1388113"/>
                  </a:lnTo>
                  <a:lnTo>
                    <a:pt x="393887" y="1364634"/>
                  </a:lnTo>
                  <a:lnTo>
                    <a:pt x="432169" y="1338791"/>
                  </a:lnTo>
                  <a:lnTo>
                    <a:pt x="468662" y="1310690"/>
                  </a:lnTo>
                  <a:lnTo>
                    <a:pt x="503273" y="1280436"/>
                  </a:lnTo>
                  <a:lnTo>
                    <a:pt x="535908" y="1248133"/>
                  </a:lnTo>
                  <a:lnTo>
                    <a:pt x="566473" y="1213888"/>
                  </a:lnTo>
                  <a:lnTo>
                    <a:pt x="594873" y="1177805"/>
                  </a:lnTo>
                  <a:lnTo>
                    <a:pt x="621015" y="1139990"/>
                  </a:lnTo>
                  <a:lnTo>
                    <a:pt x="644805" y="1100548"/>
                  </a:lnTo>
                  <a:lnTo>
                    <a:pt x="666148" y="1059585"/>
                  </a:lnTo>
                  <a:lnTo>
                    <a:pt x="684950" y="1017206"/>
                  </a:lnTo>
                  <a:lnTo>
                    <a:pt x="701118" y="973515"/>
                  </a:lnTo>
                  <a:lnTo>
                    <a:pt x="714557" y="928620"/>
                  </a:lnTo>
                  <a:lnTo>
                    <a:pt x="725173" y="882623"/>
                  </a:lnTo>
                  <a:lnTo>
                    <a:pt x="732873" y="835632"/>
                  </a:lnTo>
                  <a:lnTo>
                    <a:pt x="737561" y="787751"/>
                  </a:lnTo>
                  <a:lnTo>
                    <a:pt x="739145" y="739086"/>
                  </a:lnTo>
                  <a:lnTo>
                    <a:pt x="737573" y="690493"/>
                  </a:lnTo>
                  <a:lnTo>
                    <a:pt x="732921" y="642739"/>
                  </a:lnTo>
                  <a:lnTo>
                    <a:pt x="725288" y="595921"/>
                  </a:lnTo>
                  <a:lnTo>
                    <a:pt x="714769" y="550137"/>
                  </a:lnTo>
                  <a:lnTo>
                    <a:pt x="701464" y="505485"/>
                  </a:lnTo>
                  <a:lnTo>
                    <a:pt x="685468" y="462061"/>
                  </a:lnTo>
                  <a:lnTo>
                    <a:pt x="666880" y="419963"/>
                  </a:lnTo>
                  <a:lnTo>
                    <a:pt x="645797" y="379288"/>
                  </a:lnTo>
                  <a:lnTo>
                    <a:pt x="622316" y="340135"/>
                  </a:lnTo>
                  <a:lnTo>
                    <a:pt x="596535" y="302599"/>
                  </a:lnTo>
                  <a:lnTo>
                    <a:pt x="568551" y="266780"/>
                  </a:lnTo>
                  <a:lnTo>
                    <a:pt x="538461" y="232773"/>
                  </a:lnTo>
                  <a:lnTo>
                    <a:pt x="506363" y="200677"/>
                  </a:lnTo>
                  <a:lnTo>
                    <a:pt x="472355" y="170589"/>
                  </a:lnTo>
                  <a:lnTo>
                    <a:pt x="436533" y="142606"/>
                  </a:lnTo>
                  <a:lnTo>
                    <a:pt x="398994" y="116826"/>
                  </a:lnTo>
                  <a:lnTo>
                    <a:pt x="359838" y="93346"/>
                  </a:lnTo>
                  <a:lnTo>
                    <a:pt x="319160" y="72263"/>
                  </a:lnTo>
                  <a:lnTo>
                    <a:pt x="277058" y="53676"/>
                  </a:lnTo>
                  <a:lnTo>
                    <a:pt x="233630" y="37680"/>
                  </a:lnTo>
                  <a:lnTo>
                    <a:pt x="188972" y="24375"/>
                  </a:lnTo>
                  <a:lnTo>
                    <a:pt x="143183" y="13857"/>
                  </a:lnTo>
                  <a:lnTo>
                    <a:pt x="96360" y="6223"/>
                  </a:lnTo>
                  <a:lnTo>
                    <a:pt x="48599" y="1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99767" y="13684123"/>
              <a:ext cx="822960" cy="1372235"/>
            </a:xfrm>
            <a:custGeom>
              <a:avLst/>
              <a:gdLst/>
              <a:ahLst/>
              <a:cxnLst/>
              <a:rect l="l" t="t" r="r" b="b"/>
              <a:pathLst>
                <a:path w="822960" h="1372234">
                  <a:moveTo>
                    <a:pt x="357469" y="0"/>
                  </a:moveTo>
                  <a:lnTo>
                    <a:pt x="317213" y="26072"/>
                  </a:lnTo>
                  <a:lnTo>
                    <a:pt x="279054" y="54439"/>
                  </a:lnTo>
                  <a:lnTo>
                    <a:pt x="243055" y="84974"/>
                  </a:lnTo>
                  <a:lnTo>
                    <a:pt x="209277" y="117550"/>
                  </a:lnTo>
                  <a:lnTo>
                    <a:pt x="177784" y="152040"/>
                  </a:lnTo>
                  <a:lnTo>
                    <a:pt x="148638" y="188316"/>
                  </a:lnTo>
                  <a:lnTo>
                    <a:pt x="121901" y="226251"/>
                  </a:lnTo>
                  <a:lnTo>
                    <a:pt x="97636" y="265718"/>
                  </a:lnTo>
                  <a:lnTo>
                    <a:pt x="75906" y="306590"/>
                  </a:lnTo>
                  <a:lnTo>
                    <a:pt x="56772" y="348740"/>
                  </a:lnTo>
                  <a:lnTo>
                    <a:pt x="40298" y="392041"/>
                  </a:lnTo>
                  <a:lnTo>
                    <a:pt x="26545" y="436366"/>
                  </a:lnTo>
                  <a:lnTo>
                    <a:pt x="15576" y="481586"/>
                  </a:lnTo>
                  <a:lnTo>
                    <a:pt x="7454" y="527576"/>
                  </a:lnTo>
                  <a:lnTo>
                    <a:pt x="2241" y="574208"/>
                  </a:lnTo>
                  <a:lnTo>
                    <a:pt x="0" y="621355"/>
                  </a:lnTo>
                  <a:lnTo>
                    <a:pt x="792" y="668890"/>
                  </a:lnTo>
                  <a:lnTo>
                    <a:pt x="4681" y="716686"/>
                  </a:lnTo>
                  <a:lnTo>
                    <a:pt x="11753" y="764791"/>
                  </a:lnTo>
                  <a:lnTo>
                    <a:pt x="21788" y="811714"/>
                  </a:lnTo>
                  <a:lnTo>
                    <a:pt x="34680" y="857369"/>
                  </a:lnTo>
                  <a:lnTo>
                    <a:pt x="50320" y="901669"/>
                  </a:lnTo>
                  <a:lnTo>
                    <a:pt x="68601" y="944530"/>
                  </a:lnTo>
                  <a:lnTo>
                    <a:pt x="89415" y="985865"/>
                  </a:lnTo>
                  <a:lnTo>
                    <a:pt x="112654" y="1025588"/>
                  </a:lnTo>
                  <a:lnTo>
                    <a:pt x="138210" y="1063615"/>
                  </a:lnTo>
                  <a:lnTo>
                    <a:pt x="165976" y="1099858"/>
                  </a:lnTo>
                  <a:lnTo>
                    <a:pt x="195844" y="1134233"/>
                  </a:lnTo>
                  <a:lnTo>
                    <a:pt x="227706" y="1166654"/>
                  </a:lnTo>
                  <a:lnTo>
                    <a:pt x="261454" y="1197034"/>
                  </a:lnTo>
                  <a:lnTo>
                    <a:pt x="296981" y="1225288"/>
                  </a:lnTo>
                  <a:lnTo>
                    <a:pt x="334178" y="1251331"/>
                  </a:lnTo>
                  <a:lnTo>
                    <a:pt x="372938" y="1275076"/>
                  </a:lnTo>
                  <a:lnTo>
                    <a:pt x="413154" y="1296438"/>
                  </a:lnTo>
                  <a:lnTo>
                    <a:pt x="454716" y="1315330"/>
                  </a:lnTo>
                  <a:lnTo>
                    <a:pt x="497519" y="1331668"/>
                  </a:lnTo>
                  <a:lnTo>
                    <a:pt x="541453" y="1345366"/>
                  </a:lnTo>
                  <a:lnTo>
                    <a:pt x="586411" y="1356337"/>
                  </a:lnTo>
                  <a:lnTo>
                    <a:pt x="632285" y="1364496"/>
                  </a:lnTo>
                  <a:lnTo>
                    <a:pt x="678968" y="1369757"/>
                  </a:lnTo>
                  <a:lnTo>
                    <a:pt x="726351" y="1372034"/>
                  </a:lnTo>
                  <a:lnTo>
                    <a:pt x="774328" y="1371242"/>
                  </a:lnTo>
                  <a:lnTo>
                    <a:pt x="822789" y="1367295"/>
                  </a:lnTo>
                  <a:lnTo>
                    <a:pt x="739040" y="632937"/>
                  </a:lnTo>
                  <a:lnTo>
                    <a:pt x="35746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99767" y="13684123"/>
              <a:ext cx="822960" cy="1372235"/>
            </a:xfrm>
            <a:custGeom>
              <a:avLst/>
              <a:gdLst/>
              <a:ahLst/>
              <a:cxnLst/>
              <a:rect l="l" t="t" r="r" b="b"/>
              <a:pathLst>
                <a:path w="822960" h="1372234">
                  <a:moveTo>
                    <a:pt x="822789" y="1367295"/>
                  </a:moveTo>
                  <a:lnTo>
                    <a:pt x="774328" y="1371242"/>
                  </a:lnTo>
                  <a:lnTo>
                    <a:pt x="726351" y="1372034"/>
                  </a:lnTo>
                  <a:lnTo>
                    <a:pt x="678968" y="1369757"/>
                  </a:lnTo>
                  <a:lnTo>
                    <a:pt x="632285" y="1364496"/>
                  </a:lnTo>
                  <a:lnTo>
                    <a:pt x="586411" y="1356337"/>
                  </a:lnTo>
                  <a:lnTo>
                    <a:pt x="541453" y="1345366"/>
                  </a:lnTo>
                  <a:lnTo>
                    <a:pt x="497519" y="1331668"/>
                  </a:lnTo>
                  <a:lnTo>
                    <a:pt x="454716" y="1315330"/>
                  </a:lnTo>
                  <a:lnTo>
                    <a:pt x="413154" y="1296438"/>
                  </a:lnTo>
                  <a:lnTo>
                    <a:pt x="372938" y="1275076"/>
                  </a:lnTo>
                  <a:lnTo>
                    <a:pt x="334178" y="1251331"/>
                  </a:lnTo>
                  <a:lnTo>
                    <a:pt x="296981" y="1225288"/>
                  </a:lnTo>
                  <a:lnTo>
                    <a:pt x="261454" y="1197034"/>
                  </a:lnTo>
                  <a:lnTo>
                    <a:pt x="227706" y="1166654"/>
                  </a:lnTo>
                  <a:lnTo>
                    <a:pt x="195844" y="1134233"/>
                  </a:lnTo>
                  <a:lnTo>
                    <a:pt x="165976" y="1099858"/>
                  </a:lnTo>
                  <a:lnTo>
                    <a:pt x="138210" y="1063615"/>
                  </a:lnTo>
                  <a:lnTo>
                    <a:pt x="112654" y="1025588"/>
                  </a:lnTo>
                  <a:lnTo>
                    <a:pt x="89415" y="985865"/>
                  </a:lnTo>
                  <a:lnTo>
                    <a:pt x="68601" y="944530"/>
                  </a:lnTo>
                  <a:lnTo>
                    <a:pt x="50320" y="901669"/>
                  </a:lnTo>
                  <a:lnTo>
                    <a:pt x="34680" y="857369"/>
                  </a:lnTo>
                  <a:lnTo>
                    <a:pt x="21788" y="811714"/>
                  </a:lnTo>
                  <a:lnTo>
                    <a:pt x="11753" y="764791"/>
                  </a:lnTo>
                  <a:lnTo>
                    <a:pt x="4681" y="716686"/>
                  </a:lnTo>
                  <a:lnTo>
                    <a:pt x="792" y="668890"/>
                  </a:lnTo>
                  <a:lnTo>
                    <a:pt x="0" y="621355"/>
                  </a:lnTo>
                  <a:lnTo>
                    <a:pt x="2241" y="574208"/>
                  </a:lnTo>
                  <a:lnTo>
                    <a:pt x="7454" y="527576"/>
                  </a:lnTo>
                  <a:lnTo>
                    <a:pt x="15576" y="481586"/>
                  </a:lnTo>
                  <a:lnTo>
                    <a:pt x="26545" y="436366"/>
                  </a:lnTo>
                  <a:lnTo>
                    <a:pt x="40298" y="392041"/>
                  </a:lnTo>
                  <a:lnTo>
                    <a:pt x="56772" y="348740"/>
                  </a:lnTo>
                  <a:lnTo>
                    <a:pt x="75906" y="306590"/>
                  </a:lnTo>
                  <a:lnTo>
                    <a:pt x="97636" y="265718"/>
                  </a:lnTo>
                  <a:lnTo>
                    <a:pt x="121901" y="226251"/>
                  </a:lnTo>
                  <a:lnTo>
                    <a:pt x="148638" y="188316"/>
                  </a:lnTo>
                  <a:lnTo>
                    <a:pt x="177784" y="152040"/>
                  </a:lnTo>
                  <a:lnTo>
                    <a:pt x="209277" y="117550"/>
                  </a:lnTo>
                  <a:lnTo>
                    <a:pt x="243055" y="84974"/>
                  </a:lnTo>
                  <a:lnTo>
                    <a:pt x="279054" y="54439"/>
                  </a:lnTo>
                  <a:lnTo>
                    <a:pt x="317213" y="26072"/>
                  </a:lnTo>
                  <a:lnTo>
                    <a:pt x="357469" y="0"/>
                  </a:lnTo>
                  <a:lnTo>
                    <a:pt x="739040" y="632937"/>
                  </a:lnTo>
                  <a:lnTo>
                    <a:pt x="822789" y="1367295"/>
                  </a:lnTo>
                  <a:close/>
                </a:path>
              </a:pathLst>
            </a:custGeom>
            <a:ln w="85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57236" y="13670116"/>
              <a:ext cx="381635" cy="647065"/>
            </a:xfrm>
            <a:custGeom>
              <a:avLst/>
              <a:gdLst/>
              <a:ahLst/>
              <a:cxnLst/>
              <a:rect l="l" t="t" r="r" b="b"/>
              <a:pathLst>
                <a:path w="381634" h="647065">
                  <a:moveTo>
                    <a:pt x="24232" y="0"/>
                  </a:moveTo>
                  <a:lnTo>
                    <a:pt x="12027" y="6870"/>
                  </a:lnTo>
                  <a:lnTo>
                    <a:pt x="0" y="14007"/>
                  </a:lnTo>
                  <a:lnTo>
                    <a:pt x="381570" y="646944"/>
                  </a:lnTo>
                  <a:lnTo>
                    <a:pt x="2423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57236" y="13670116"/>
              <a:ext cx="381635" cy="647065"/>
            </a:xfrm>
            <a:custGeom>
              <a:avLst/>
              <a:gdLst/>
              <a:ahLst/>
              <a:cxnLst/>
              <a:rect l="l" t="t" r="r" b="b"/>
              <a:pathLst>
                <a:path w="381634" h="647065">
                  <a:moveTo>
                    <a:pt x="0" y="14007"/>
                  </a:moveTo>
                  <a:lnTo>
                    <a:pt x="5997" y="10405"/>
                  </a:lnTo>
                  <a:lnTo>
                    <a:pt x="12027" y="6870"/>
                  </a:lnTo>
                  <a:lnTo>
                    <a:pt x="18102" y="3402"/>
                  </a:lnTo>
                  <a:lnTo>
                    <a:pt x="24232" y="0"/>
                  </a:lnTo>
                  <a:lnTo>
                    <a:pt x="381570" y="646944"/>
                  </a:lnTo>
                  <a:lnTo>
                    <a:pt x="0" y="14007"/>
                  </a:lnTo>
                  <a:close/>
                </a:path>
              </a:pathLst>
            </a:custGeom>
            <a:ln w="85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81469" y="13626911"/>
              <a:ext cx="357505" cy="690245"/>
            </a:xfrm>
            <a:custGeom>
              <a:avLst/>
              <a:gdLst/>
              <a:ahLst/>
              <a:cxnLst/>
              <a:rect l="l" t="t" r="r" b="b"/>
              <a:pathLst>
                <a:path w="357505" h="690244">
                  <a:moveTo>
                    <a:pt x="92910" y="0"/>
                  </a:moveTo>
                  <a:lnTo>
                    <a:pt x="69134" y="9584"/>
                  </a:lnTo>
                  <a:lnTo>
                    <a:pt x="45701" y="19984"/>
                  </a:lnTo>
                  <a:lnTo>
                    <a:pt x="22645" y="31192"/>
                  </a:lnTo>
                  <a:lnTo>
                    <a:pt x="0" y="43204"/>
                  </a:lnTo>
                  <a:lnTo>
                    <a:pt x="357338" y="690149"/>
                  </a:lnTo>
                  <a:lnTo>
                    <a:pt x="9291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81469" y="13626911"/>
              <a:ext cx="357505" cy="690245"/>
            </a:xfrm>
            <a:custGeom>
              <a:avLst/>
              <a:gdLst/>
              <a:ahLst/>
              <a:cxnLst/>
              <a:rect l="l" t="t" r="r" b="b"/>
              <a:pathLst>
                <a:path w="357505" h="690244">
                  <a:moveTo>
                    <a:pt x="0" y="43204"/>
                  </a:moveTo>
                  <a:lnTo>
                    <a:pt x="22645" y="31192"/>
                  </a:lnTo>
                  <a:lnTo>
                    <a:pt x="45701" y="19984"/>
                  </a:lnTo>
                  <a:lnTo>
                    <a:pt x="69134" y="9584"/>
                  </a:lnTo>
                  <a:lnTo>
                    <a:pt x="92910" y="0"/>
                  </a:lnTo>
                  <a:lnTo>
                    <a:pt x="357338" y="690149"/>
                  </a:lnTo>
                  <a:lnTo>
                    <a:pt x="0" y="43204"/>
                  </a:lnTo>
                  <a:close/>
                </a:path>
              </a:pathLst>
            </a:custGeom>
            <a:ln w="85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074379" y="13577974"/>
              <a:ext cx="264795" cy="739140"/>
            </a:xfrm>
            <a:custGeom>
              <a:avLst/>
              <a:gdLst/>
              <a:ahLst/>
              <a:cxnLst/>
              <a:rect l="l" t="t" r="r" b="b"/>
              <a:pathLst>
                <a:path w="264794" h="739140">
                  <a:moveTo>
                    <a:pt x="264428" y="0"/>
                  </a:moveTo>
                  <a:lnTo>
                    <a:pt x="210328" y="1985"/>
                  </a:lnTo>
                  <a:lnTo>
                    <a:pt x="156617" y="7915"/>
                  </a:lnTo>
                  <a:lnTo>
                    <a:pt x="103513" y="17745"/>
                  </a:lnTo>
                  <a:lnTo>
                    <a:pt x="51234" y="31433"/>
                  </a:lnTo>
                  <a:lnTo>
                    <a:pt x="0" y="48937"/>
                  </a:lnTo>
                  <a:lnTo>
                    <a:pt x="264428" y="739086"/>
                  </a:lnTo>
                  <a:lnTo>
                    <a:pt x="2644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074379" y="13577974"/>
              <a:ext cx="264795" cy="739140"/>
            </a:xfrm>
            <a:custGeom>
              <a:avLst/>
              <a:gdLst/>
              <a:ahLst/>
              <a:cxnLst/>
              <a:rect l="l" t="t" r="r" b="b"/>
              <a:pathLst>
                <a:path w="264794" h="739140">
                  <a:moveTo>
                    <a:pt x="0" y="48937"/>
                  </a:moveTo>
                  <a:lnTo>
                    <a:pt x="51234" y="31433"/>
                  </a:lnTo>
                  <a:lnTo>
                    <a:pt x="103513" y="17745"/>
                  </a:lnTo>
                  <a:lnTo>
                    <a:pt x="156617" y="7915"/>
                  </a:lnTo>
                  <a:lnTo>
                    <a:pt x="210328" y="1985"/>
                  </a:lnTo>
                  <a:lnTo>
                    <a:pt x="264428" y="0"/>
                  </a:lnTo>
                  <a:lnTo>
                    <a:pt x="264428" y="739086"/>
                  </a:lnTo>
                  <a:lnTo>
                    <a:pt x="0" y="48937"/>
                  </a:lnTo>
                  <a:close/>
                </a:path>
              </a:pathLst>
            </a:custGeom>
            <a:ln w="85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00019" y="13677682"/>
              <a:ext cx="269875" cy="130810"/>
            </a:xfrm>
            <a:custGeom>
              <a:avLst/>
              <a:gdLst/>
              <a:ahLst/>
              <a:cxnLst/>
              <a:rect l="l" t="t" r="r" b="b"/>
              <a:pathLst>
                <a:path w="269875" h="130809">
                  <a:moveTo>
                    <a:pt x="269510" y="0"/>
                  </a:moveTo>
                  <a:lnTo>
                    <a:pt x="26951" y="130500"/>
                  </a:lnTo>
                  <a:lnTo>
                    <a:pt x="0" y="130500"/>
                  </a:lnTo>
                </a:path>
              </a:pathLst>
            </a:custGeom>
            <a:ln w="425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1439845" y="14057326"/>
            <a:ext cx="604520" cy="473709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dirty="0" sz="1300" spc="-10" b="1">
                <a:solidFill>
                  <a:srgbClr val="001F5F"/>
                </a:solidFill>
                <a:latin typeface="Palatino Linotype"/>
                <a:cs typeface="Palatino Linotype"/>
              </a:rPr>
              <a:t>Казахи</a:t>
            </a:r>
            <a:endParaRPr sz="13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dirty="0" sz="1300" spc="-25" b="1">
                <a:solidFill>
                  <a:srgbClr val="001F5F"/>
                </a:solidFill>
                <a:latin typeface="Palatino Linotype"/>
                <a:cs typeface="Palatino Linotype"/>
              </a:rPr>
              <a:t>50%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72484" y="14161761"/>
            <a:ext cx="676910" cy="4737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7475" marR="5080" indent="-105410">
              <a:lnSpc>
                <a:spcPct val="113100"/>
              </a:lnSpc>
              <a:spcBef>
                <a:spcPts val="100"/>
              </a:spcBef>
            </a:pPr>
            <a:r>
              <a:rPr dirty="0" sz="1300" spc="-10" b="1">
                <a:solidFill>
                  <a:srgbClr val="001F5F"/>
                </a:solidFill>
                <a:latin typeface="Palatino Linotype"/>
                <a:cs typeface="Palatino Linotype"/>
              </a:rPr>
              <a:t>Русские </a:t>
            </a:r>
            <a:r>
              <a:rPr dirty="0" sz="1300" spc="-20" b="1">
                <a:solidFill>
                  <a:srgbClr val="001F5F"/>
                </a:solidFill>
                <a:latin typeface="Palatino Linotype"/>
                <a:cs typeface="Palatino Linotype"/>
              </a:rPr>
              <a:t>41.1%</a:t>
            </a:r>
            <a:endParaRPr sz="1300">
              <a:latin typeface="Palatino Linotype"/>
              <a:cs typeface="Palatino Linotype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10494710" y="3349855"/>
            <a:ext cx="1557020" cy="1557020"/>
            <a:chOff x="10494710" y="3349855"/>
            <a:chExt cx="1557020" cy="1557020"/>
          </a:xfrm>
        </p:grpSpPr>
        <p:sp>
          <p:nvSpPr>
            <p:cNvPr id="31" name="object 31" descr=""/>
            <p:cNvSpPr/>
            <p:nvPr/>
          </p:nvSpPr>
          <p:spPr>
            <a:xfrm>
              <a:off x="11273123" y="3349855"/>
              <a:ext cx="778510" cy="1065530"/>
            </a:xfrm>
            <a:custGeom>
              <a:avLst/>
              <a:gdLst/>
              <a:ahLst/>
              <a:cxnLst/>
              <a:rect l="l" t="t" r="r" b="b"/>
              <a:pathLst>
                <a:path w="778509" h="1065529">
                  <a:moveTo>
                    <a:pt x="0" y="0"/>
                  </a:moveTo>
                  <a:lnTo>
                    <a:pt x="0" y="778449"/>
                  </a:lnTo>
                  <a:lnTo>
                    <a:pt x="723837" y="1065041"/>
                  </a:lnTo>
                  <a:lnTo>
                    <a:pt x="740426" y="1018964"/>
                  </a:lnTo>
                  <a:lnTo>
                    <a:pt x="754061" y="972023"/>
                  </a:lnTo>
                  <a:lnTo>
                    <a:pt x="764715" y="924360"/>
                  </a:lnTo>
                  <a:lnTo>
                    <a:pt x="772359" y="876116"/>
                  </a:lnTo>
                  <a:lnTo>
                    <a:pt x="776966" y="827432"/>
                  </a:lnTo>
                  <a:lnTo>
                    <a:pt x="778508" y="778449"/>
                  </a:lnTo>
                  <a:lnTo>
                    <a:pt x="777087" y="731029"/>
                  </a:lnTo>
                  <a:lnTo>
                    <a:pt x="772879" y="684360"/>
                  </a:lnTo>
                  <a:lnTo>
                    <a:pt x="765966" y="638524"/>
                  </a:lnTo>
                  <a:lnTo>
                    <a:pt x="756428" y="593602"/>
                  </a:lnTo>
                  <a:lnTo>
                    <a:pt x="744347" y="549675"/>
                  </a:lnTo>
                  <a:lnTo>
                    <a:pt x="729805" y="506826"/>
                  </a:lnTo>
                  <a:lnTo>
                    <a:pt x="712882" y="465135"/>
                  </a:lnTo>
                  <a:lnTo>
                    <a:pt x="693661" y="424684"/>
                  </a:lnTo>
                  <a:lnTo>
                    <a:pt x="672223" y="385554"/>
                  </a:lnTo>
                  <a:lnTo>
                    <a:pt x="648649" y="347827"/>
                  </a:lnTo>
                  <a:lnTo>
                    <a:pt x="623020" y="311584"/>
                  </a:lnTo>
                  <a:lnTo>
                    <a:pt x="595418" y="276907"/>
                  </a:lnTo>
                  <a:lnTo>
                    <a:pt x="565925" y="243877"/>
                  </a:lnTo>
                  <a:lnTo>
                    <a:pt x="534622" y="212576"/>
                  </a:lnTo>
                  <a:lnTo>
                    <a:pt x="501590" y="183084"/>
                  </a:lnTo>
                  <a:lnTo>
                    <a:pt x="466911" y="155483"/>
                  </a:lnTo>
                  <a:lnTo>
                    <a:pt x="430665" y="129856"/>
                  </a:lnTo>
                  <a:lnTo>
                    <a:pt x="392936" y="106283"/>
                  </a:lnTo>
                  <a:lnTo>
                    <a:pt x="353803" y="84845"/>
                  </a:lnTo>
                  <a:lnTo>
                    <a:pt x="313348" y="65624"/>
                  </a:lnTo>
                  <a:lnTo>
                    <a:pt x="271654" y="48702"/>
                  </a:lnTo>
                  <a:lnTo>
                    <a:pt x="228800" y="34160"/>
                  </a:lnTo>
                  <a:lnTo>
                    <a:pt x="184869" y="22079"/>
                  </a:lnTo>
                  <a:lnTo>
                    <a:pt x="139942" y="12542"/>
                  </a:lnTo>
                  <a:lnTo>
                    <a:pt x="94101" y="5628"/>
                  </a:lnTo>
                  <a:lnTo>
                    <a:pt x="47426" y="1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0792140" y="4128305"/>
              <a:ext cx="1205230" cy="779145"/>
            </a:xfrm>
            <a:custGeom>
              <a:avLst/>
              <a:gdLst/>
              <a:ahLst/>
              <a:cxnLst/>
              <a:rect l="l" t="t" r="r" b="b"/>
              <a:pathLst>
                <a:path w="1205229" h="779145">
                  <a:moveTo>
                    <a:pt x="480982" y="0"/>
                  </a:moveTo>
                  <a:lnTo>
                    <a:pt x="0" y="612132"/>
                  </a:lnTo>
                  <a:lnTo>
                    <a:pt x="45492" y="645295"/>
                  </a:lnTo>
                  <a:lnTo>
                    <a:pt x="93191" y="675033"/>
                  </a:lnTo>
                  <a:lnTo>
                    <a:pt x="142906" y="701247"/>
                  </a:lnTo>
                  <a:lnTo>
                    <a:pt x="194449" y="723837"/>
                  </a:lnTo>
                  <a:lnTo>
                    <a:pt x="239061" y="739975"/>
                  </a:lnTo>
                  <a:lnTo>
                    <a:pt x="284001" y="753244"/>
                  </a:lnTo>
                  <a:lnTo>
                    <a:pt x="329163" y="763691"/>
                  </a:lnTo>
                  <a:lnTo>
                    <a:pt x="374441" y="771361"/>
                  </a:lnTo>
                  <a:lnTo>
                    <a:pt x="419729" y="776300"/>
                  </a:lnTo>
                  <a:lnTo>
                    <a:pt x="464923" y="778554"/>
                  </a:lnTo>
                  <a:lnTo>
                    <a:pt x="509915" y="778169"/>
                  </a:lnTo>
                  <a:lnTo>
                    <a:pt x="554602" y="775189"/>
                  </a:lnTo>
                  <a:lnTo>
                    <a:pt x="598876" y="769662"/>
                  </a:lnTo>
                  <a:lnTo>
                    <a:pt x="642632" y="761633"/>
                  </a:lnTo>
                  <a:lnTo>
                    <a:pt x="685764" y="751147"/>
                  </a:lnTo>
                  <a:lnTo>
                    <a:pt x="728167" y="738250"/>
                  </a:lnTo>
                  <a:lnTo>
                    <a:pt x="769736" y="722988"/>
                  </a:lnTo>
                  <a:lnTo>
                    <a:pt x="810363" y="705407"/>
                  </a:lnTo>
                  <a:lnTo>
                    <a:pt x="849944" y="685552"/>
                  </a:lnTo>
                  <a:lnTo>
                    <a:pt x="888373" y="663469"/>
                  </a:lnTo>
                  <a:lnTo>
                    <a:pt x="925544" y="639204"/>
                  </a:lnTo>
                  <a:lnTo>
                    <a:pt x="961352" y="612802"/>
                  </a:lnTo>
                  <a:lnTo>
                    <a:pt x="995690" y="584310"/>
                  </a:lnTo>
                  <a:lnTo>
                    <a:pt x="1028453" y="553772"/>
                  </a:lnTo>
                  <a:lnTo>
                    <a:pt x="1059536" y="521236"/>
                  </a:lnTo>
                  <a:lnTo>
                    <a:pt x="1088833" y="486746"/>
                  </a:lnTo>
                  <a:lnTo>
                    <a:pt x="1116237" y="450347"/>
                  </a:lnTo>
                  <a:lnTo>
                    <a:pt x="1141644" y="412087"/>
                  </a:lnTo>
                  <a:lnTo>
                    <a:pt x="1164947" y="372011"/>
                  </a:lnTo>
                  <a:lnTo>
                    <a:pt x="1186041" y="330163"/>
                  </a:lnTo>
                  <a:lnTo>
                    <a:pt x="1204820" y="286591"/>
                  </a:lnTo>
                  <a:lnTo>
                    <a:pt x="48098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0494710" y="3972863"/>
              <a:ext cx="778510" cy="767715"/>
            </a:xfrm>
            <a:custGeom>
              <a:avLst/>
              <a:gdLst/>
              <a:ahLst/>
              <a:cxnLst/>
              <a:rect l="l" t="t" r="r" b="b"/>
              <a:pathLst>
                <a:path w="778509" h="767714">
                  <a:moveTo>
                    <a:pt x="15625" y="0"/>
                  </a:moveTo>
                  <a:lnTo>
                    <a:pt x="7371" y="48148"/>
                  </a:lnTo>
                  <a:lnTo>
                    <a:pt x="2177" y="96328"/>
                  </a:lnTo>
                  <a:lnTo>
                    <a:pt x="0" y="144412"/>
                  </a:lnTo>
                  <a:lnTo>
                    <a:pt x="790" y="192272"/>
                  </a:lnTo>
                  <a:lnTo>
                    <a:pt x="4502" y="239782"/>
                  </a:lnTo>
                  <a:lnTo>
                    <a:pt x="11090" y="286815"/>
                  </a:lnTo>
                  <a:lnTo>
                    <a:pt x="20506" y="333241"/>
                  </a:lnTo>
                  <a:lnTo>
                    <a:pt x="32704" y="378936"/>
                  </a:lnTo>
                  <a:lnTo>
                    <a:pt x="47637" y="423770"/>
                  </a:lnTo>
                  <a:lnTo>
                    <a:pt x="65259" y="467617"/>
                  </a:lnTo>
                  <a:lnTo>
                    <a:pt x="85523" y="510350"/>
                  </a:lnTo>
                  <a:lnTo>
                    <a:pt x="108383" y="551840"/>
                  </a:lnTo>
                  <a:lnTo>
                    <a:pt x="133791" y="591962"/>
                  </a:lnTo>
                  <a:lnTo>
                    <a:pt x="161701" y="630587"/>
                  </a:lnTo>
                  <a:lnTo>
                    <a:pt x="192067" y="667588"/>
                  </a:lnTo>
                  <a:lnTo>
                    <a:pt x="224841" y="702837"/>
                  </a:lnTo>
                  <a:lnTo>
                    <a:pt x="259978" y="736208"/>
                  </a:lnTo>
                  <a:lnTo>
                    <a:pt x="297430" y="767574"/>
                  </a:lnTo>
                  <a:lnTo>
                    <a:pt x="778412" y="155441"/>
                  </a:lnTo>
                  <a:lnTo>
                    <a:pt x="1562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0510336" y="3567591"/>
              <a:ext cx="763270" cy="561340"/>
            </a:xfrm>
            <a:custGeom>
              <a:avLst/>
              <a:gdLst/>
              <a:ahLst/>
              <a:cxnLst/>
              <a:rect l="l" t="t" r="r" b="b"/>
              <a:pathLst>
                <a:path w="763270" h="561339">
                  <a:moveTo>
                    <a:pt x="222819" y="0"/>
                  </a:moveTo>
                  <a:lnTo>
                    <a:pt x="186281" y="37623"/>
                  </a:lnTo>
                  <a:lnTo>
                    <a:pt x="152492" y="77456"/>
                  </a:lnTo>
                  <a:lnTo>
                    <a:pt x="121538" y="119347"/>
                  </a:lnTo>
                  <a:lnTo>
                    <a:pt x="93500" y="163140"/>
                  </a:lnTo>
                  <a:lnTo>
                    <a:pt x="68464" y="208682"/>
                  </a:lnTo>
                  <a:lnTo>
                    <a:pt x="46512" y="255820"/>
                  </a:lnTo>
                  <a:lnTo>
                    <a:pt x="27728" y="304400"/>
                  </a:lnTo>
                  <a:lnTo>
                    <a:pt x="12196" y="354268"/>
                  </a:lnTo>
                  <a:lnTo>
                    <a:pt x="0" y="405271"/>
                  </a:lnTo>
                  <a:lnTo>
                    <a:pt x="762786" y="560712"/>
                  </a:lnTo>
                  <a:lnTo>
                    <a:pt x="222819" y="0"/>
                  </a:lnTo>
                  <a:close/>
                </a:path>
              </a:pathLst>
            </a:custGeom>
            <a:solidFill>
              <a:srgbClr val="4368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0733155" y="3441466"/>
              <a:ext cx="540385" cy="687070"/>
            </a:xfrm>
            <a:custGeom>
              <a:avLst/>
              <a:gdLst/>
              <a:ahLst/>
              <a:cxnLst/>
              <a:rect l="l" t="t" r="r" b="b"/>
              <a:pathLst>
                <a:path w="540384" h="687070">
                  <a:moveTo>
                    <a:pt x="173527" y="0"/>
                  </a:moveTo>
                  <a:lnTo>
                    <a:pt x="126956" y="26954"/>
                  </a:lnTo>
                  <a:lnTo>
                    <a:pt x="82397" y="57034"/>
                  </a:lnTo>
                  <a:lnTo>
                    <a:pt x="40021" y="90128"/>
                  </a:lnTo>
                  <a:lnTo>
                    <a:pt x="0" y="126126"/>
                  </a:lnTo>
                  <a:lnTo>
                    <a:pt x="539967" y="686839"/>
                  </a:lnTo>
                  <a:lnTo>
                    <a:pt x="173527" y="0"/>
                  </a:lnTo>
                  <a:close/>
                </a:path>
              </a:pathLst>
            </a:custGeom>
            <a:solidFill>
              <a:srgbClr val="2544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0906683" y="3349855"/>
              <a:ext cx="367030" cy="778510"/>
            </a:xfrm>
            <a:custGeom>
              <a:avLst/>
              <a:gdLst/>
              <a:ahLst/>
              <a:cxnLst/>
              <a:rect l="l" t="t" r="r" b="b"/>
              <a:pathLst>
                <a:path w="367029" h="778510">
                  <a:moveTo>
                    <a:pt x="366440" y="0"/>
                  </a:moveTo>
                  <a:lnTo>
                    <a:pt x="318632" y="1468"/>
                  </a:lnTo>
                  <a:lnTo>
                    <a:pt x="271134" y="5853"/>
                  </a:lnTo>
                  <a:lnTo>
                    <a:pt x="224076" y="13121"/>
                  </a:lnTo>
                  <a:lnTo>
                    <a:pt x="177590" y="23242"/>
                  </a:lnTo>
                  <a:lnTo>
                    <a:pt x="131808" y="36183"/>
                  </a:lnTo>
                  <a:lnTo>
                    <a:pt x="86861" y="51913"/>
                  </a:lnTo>
                  <a:lnTo>
                    <a:pt x="42881" y="70399"/>
                  </a:lnTo>
                  <a:lnTo>
                    <a:pt x="0" y="91610"/>
                  </a:lnTo>
                  <a:lnTo>
                    <a:pt x="366440" y="778449"/>
                  </a:lnTo>
                  <a:lnTo>
                    <a:pt x="366440" y="0"/>
                  </a:lnTo>
                  <a:close/>
                </a:path>
              </a:pathLst>
            </a:custGeom>
            <a:solidFill>
              <a:srgbClr val="9973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11253272" y="4524186"/>
            <a:ext cx="38354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5" b="1">
                <a:solidFill>
                  <a:srgbClr val="FFFFFF"/>
                </a:solidFill>
                <a:latin typeface="Palatino Linotype"/>
                <a:cs typeface="Palatino Linotype"/>
              </a:rPr>
              <a:t>28%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0557715" y="3715269"/>
            <a:ext cx="384175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5" b="1">
                <a:solidFill>
                  <a:srgbClr val="FFFFFF"/>
                </a:solidFill>
                <a:latin typeface="Palatino Linotype"/>
                <a:cs typeface="Palatino Linotype"/>
              </a:rPr>
              <a:t>10%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1523433" y="3687609"/>
            <a:ext cx="38354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5" b="1">
                <a:solidFill>
                  <a:srgbClr val="FFFFFF"/>
                </a:solidFill>
                <a:latin typeface="Palatino Linotype"/>
                <a:cs typeface="Palatino Linotype"/>
              </a:rPr>
              <a:t>32%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0557390" y="4148792"/>
            <a:ext cx="384175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5" b="1">
                <a:solidFill>
                  <a:srgbClr val="FFFFFF"/>
                </a:solidFill>
                <a:latin typeface="Palatino Linotype"/>
                <a:cs typeface="Palatino Linotype"/>
              </a:rPr>
              <a:t>18%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9837808" y="2852474"/>
            <a:ext cx="3086100" cy="8134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15500"/>
              </a:lnSpc>
              <a:spcBef>
                <a:spcPts val="90"/>
              </a:spcBef>
            </a:pPr>
            <a:r>
              <a:rPr dirty="0" sz="1450" b="1">
                <a:solidFill>
                  <a:srgbClr val="001F5F"/>
                </a:solidFill>
                <a:latin typeface="Palatino Linotype"/>
                <a:cs typeface="Palatino Linotype"/>
              </a:rPr>
              <a:t>Время</a:t>
            </a:r>
            <a:r>
              <a:rPr dirty="0" sz="1450" spc="8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50" b="1">
                <a:solidFill>
                  <a:srgbClr val="001F5F"/>
                </a:solidFill>
                <a:latin typeface="Palatino Linotype"/>
                <a:cs typeface="Palatino Linotype"/>
              </a:rPr>
              <a:t>от</a:t>
            </a:r>
            <a:r>
              <a:rPr dirty="0" sz="1450" spc="7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50" b="1">
                <a:solidFill>
                  <a:srgbClr val="001F5F"/>
                </a:solidFill>
                <a:latin typeface="Palatino Linotype"/>
                <a:cs typeface="Palatino Linotype"/>
              </a:rPr>
              <a:t>дебюта</a:t>
            </a:r>
            <a:r>
              <a:rPr dirty="0" sz="1450" spc="8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50" b="1">
                <a:solidFill>
                  <a:srgbClr val="001F5F"/>
                </a:solidFill>
                <a:latin typeface="Palatino Linotype"/>
                <a:cs typeface="Palatino Linotype"/>
              </a:rPr>
              <a:t>до</a:t>
            </a:r>
            <a:r>
              <a:rPr dirty="0" sz="1450" spc="8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50" spc="-10" b="1">
                <a:solidFill>
                  <a:srgbClr val="001F5F"/>
                </a:solidFill>
                <a:latin typeface="Palatino Linotype"/>
                <a:cs typeface="Palatino Linotype"/>
              </a:rPr>
              <a:t>постановки диагноза</a:t>
            </a:r>
            <a:endParaRPr sz="1450">
              <a:latin typeface="Palatino Linotype"/>
              <a:cs typeface="Palatino Linotype"/>
            </a:endParaRPr>
          </a:p>
          <a:p>
            <a:pPr algn="ctr" marR="288290">
              <a:lnSpc>
                <a:spcPct val="100000"/>
              </a:lnSpc>
              <a:spcBef>
                <a:spcPts val="445"/>
              </a:spcBef>
            </a:pPr>
            <a:r>
              <a:rPr dirty="0" sz="1450" spc="-20" b="1">
                <a:solidFill>
                  <a:srgbClr val="FFFFFF"/>
                </a:solidFill>
                <a:latin typeface="Palatino Linotype"/>
                <a:cs typeface="Palatino Linotype"/>
              </a:rPr>
              <a:t>4%</a:t>
            </a:r>
            <a:r>
              <a:rPr dirty="0" baseline="1915" sz="2175" spc="-30" b="1">
                <a:solidFill>
                  <a:srgbClr val="FFFFFF"/>
                </a:solidFill>
                <a:latin typeface="Palatino Linotype"/>
                <a:cs typeface="Palatino Linotype"/>
              </a:rPr>
              <a:t>8%</a:t>
            </a:r>
            <a:endParaRPr baseline="1915" sz="2175">
              <a:latin typeface="Palatino Linotype"/>
              <a:cs typeface="Palatino Linotype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9814455" y="4978860"/>
            <a:ext cx="100965" cy="99695"/>
          </a:xfrm>
          <a:custGeom>
            <a:avLst/>
            <a:gdLst/>
            <a:ahLst/>
            <a:cxnLst/>
            <a:rect l="l" t="t" r="r" b="b"/>
            <a:pathLst>
              <a:path w="100965" h="99695">
                <a:moveTo>
                  <a:pt x="100711" y="0"/>
                </a:moveTo>
                <a:lnTo>
                  <a:pt x="0" y="0"/>
                </a:lnTo>
                <a:lnTo>
                  <a:pt x="0" y="99293"/>
                </a:lnTo>
                <a:lnTo>
                  <a:pt x="100711" y="99293"/>
                </a:lnTo>
                <a:lnTo>
                  <a:pt x="100711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9951995" y="4842610"/>
            <a:ext cx="751205" cy="53276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1300" b="1">
                <a:solidFill>
                  <a:srgbClr val="001F5F"/>
                </a:solidFill>
                <a:latin typeface="Palatino Linotype"/>
                <a:cs typeface="Palatino Linotype"/>
              </a:rPr>
              <a:t>до</a:t>
            </a:r>
            <a:r>
              <a:rPr dirty="0" sz="1300" spc="-1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300" b="1">
                <a:solidFill>
                  <a:srgbClr val="001F5F"/>
                </a:solidFill>
                <a:latin typeface="Palatino Linotype"/>
                <a:cs typeface="Palatino Linotype"/>
              </a:rPr>
              <a:t>1</a:t>
            </a:r>
            <a:r>
              <a:rPr dirty="0" sz="1300" spc="-20" b="1">
                <a:solidFill>
                  <a:srgbClr val="001F5F"/>
                </a:solidFill>
                <a:latin typeface="Palatino Linotype"/>
                <a:cs typeface="Palatino Linotype"/>
              </a:rPr>
              <a:t> года</a:t>
            </a:r>
            <a:endParaRPr sz="13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300" b="1">
                <a:solidFill>
                  <a:srgbClr val="001F5F"/>
                </a:solidFill>
                <a:latin typeface="Palatino Linotype"/>
                <a:cs typeface="Palatino Linotype"/>
              </a:rPr>
              <a:t>3-4</a:t>
            </a:r>
            <a:r>
              <a:rPr dirty="0" sz="1300" spc="-1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300" spc="-20" b="1">
                <a:solidFill>
                  <a:srgbClr val="001F5F"/>
                </a:solidFill>
                <a:latin typeface="Palatino Linotype"/>
                <a:cs typeface="Palatino Linotype"/>
              </a:rPr>
              <a:t>года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11127966" y="4978860"/>
            <a:ext cx="100965" cy="99695"/>
          </a:xfrm>
          <a:custGeom>
            <a:avLst/>
            <a:gdLst/>
            <a:ahLst/>
            <a:cxnLst/>
            <a:rect l="l" t="t" r="r" b="b"/>
            <a:pathLst>
              <a:path w="100965" h="99695">
                <a:moveTo>
                  <a:pt x="100711" y="0"/>
                </a:moveTo>
                <a:lnTo>
                  <a:pt x="0" y="0"/>
                </a:lnTo>
                <a:lnTo>
                  <a:pt x="0" y="99293"/>
                </a:lnTo>
                <a:lnTo>
                  <a:pt x="100711" y="99293"/>
                </a:lnTo>
                <a:lnTo>
                  <a:pt x="10071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11265210" y="4842610"/>
            <a:ext cx="648970" cy="53276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1300" b="1">
                <a:solidFill>
                  <a:srgbClr val="001F5F"/>
                </a:solidFill>
                <a:latin typeface="Palatino Linotype"/>
                <a:cs typeface="Palatino Linotype"/>
              </a:rPr>
              <a:t>1-2</a:t>
            </a:r>
            <a:r>
              <a:rPr dirty="0" sz="1300" spc="-1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300" spc="-20" b="1">
                <a:solidFill>
                  <a:srgbClr val="001F5F"/>
                </a:solidFill>
                <a:latin typeface="Palatino Linotype"/>
                <a:cs typeface="Palatino Linotype"/>
              </a:rPr>
              <a:t>года</a:t>
            </a:r>
            <a:endParaRPr sz="13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300" b="1">
                <a:solidFill>
                  <a:srgbClr val="001F5F"/>
                </a:solidFill>
                <a:latin typeface="Palatino Linotype"/>
                <a:cs typeface="Palatino Linotype"/>
              </a:rPr>
              <a:t>4-5</a:t>
            </a:r>
            <a:r>
              <a:rPr dirty="0" sz="1300" spc="-1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300" spc="-25" b="1">
                <a:solidFill>
                  <a:srgbClr val="001F5F"/>
                </a:solidFill>
                <a:latin typeface="Palatino Linotype"/>
                <a:cs typeface="Palatino Linotype"/>
              </a:rPr>
              <a:t>лет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46" name="object 46" descr=""/>
          <p:cNvSpPr/>
          <p:nvPr/>
        </p:nvSpPr>
        <p:spPr>
          <a:xfrm>
            <a:off x="12441477" y="4978860"/>
            <a:ext cx="100965" cy="99695"/>
          </a:xfrm>
          <a:custGeom>
            <a:avLst/>
            <a:gdLst/>
            <a:ahLst/>
            <a:cxnLst/>
            <a:rect l="l" t="t" r="r" b="b"/>
            <a:pathLst>
              <a:path w="100965" h="99695">
                <a:moveTo>
                  <a:pt x="100711" y="0"/>
                </a:moveTo>
                <a:lnTo>
                  <a:pt x="0" y="0"/>
                </a:lnTo>
                <a:lnTo>
                  <a:pt x="0" y="99293"/>
                </a:lnTo>
                <a:lnTo>
                  <a:pt x="100711" y="99293"/>
                </a:lnTo>
                <a:lnTo>
                  <a:pt x="10071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/>
          <p:nvPr/>
        </p:nvSpPr>
        <p:spPr>
          <a:xfrm>
            <a:off x="12578426" y="4842610"/>
            <a:ext cx="648970" cy="53276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1300" b="1">
                <a:solidFill>
                  <a:srgbClr val="001F5F"/>
                </a:solidFill>
                <a:latin typeface="Palatino Linotype"/>
                <a:cs typeface="Palatino Linotype"/>
              </a:rPr>
              <a:t>2-3</a:t>
            </a:r>
            <a:r>
              <a:rPr dirty="0" sz="1300" spc="-1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300" spc="-20" b="1">
                <a:solidFill>
                  <a:srgbClr val="001F5F"/>
                </a:solidFill>
                <a:latin typeface="Palatino Linotype"/>
                <a:cs typeface="Palatino Linotype"/>
              </a:rPr>
              <a:t>года</a:t>
            </a:r>
            <a:endParaRPr sz="13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300" b="1">
                <a:solidFill>
                  <a:srgbClr val="001F5F"/>
                </a:solidFill>
                <a:latin typeface="Palatino Linotype"/>
                <a:cs typeface="Palatino Linotype"/>
              </a:rPr>
              <a:t>&gt;5</a:t>
            </a:r>
            <a:r>
              <a:rPr dirty="0" sz="1300" spc="-1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300" spc="-25" b="1">
                <a:solidFill>
                  <a:srgbClr val="001F5F"/>
                </a:solidFill>
                <a:latin typeface="Palatino Linotype"/>
                <a:cs typeface="Palatino Linotype"/>
              </a:rPr>
              <a:t>лет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9814455" y="5231349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100711" y="0"/>
                </a:moveTo>
                <a:lnTo>
                  <a:pt x="0" y="0"/>
                </a:lnTo>
                <a:lnTo>
                  <a:pt x="0" y="100711"/>
                </a:lnTo>
                <a:lnTo>
                  <a:pt x="100711" y="100711"/>
                </a:lnTo>
                <a:lnTo>
                  <a:pt x="100711" y="0"/>
                </a:lnTo>
                <a:close/>
              </a:path>
            </a:pathLst>
          </a:custGeom>
          <a:solidFill>
            <a:srgbClr val="4368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11127966" y="5231349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100711" y="0"/>
                </a:moveTo>
                <a:lnTo>
                  <a:pt x="0" y="0"/>
                </a:lnTo>
                <a:lnTo>
                  <a:pt x="0" y="100711"/>
                </a:lnTo>
                <a:lnTo>
                  <a:pt x="100711" y="100711"/>
                </a:lnTo>
                <a:lnTo>
                  <a:pt x="100711" y="0"/>
                </a:lnTo>
                <a:close/>
              </a:path>
            </a:pathLst>
          </a:custGeom>
          <a:solidFill>
            <a:srgbClr val="2544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12441477" y="5231349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100711" y="0"/>
                </a:moveTo>
                <a:lnTo>
                  <a:pt x="0" y="0"/>
                </a:lnTo>
                <a:lnTo>
                  <a:pt x="0" y="100711"/>
                </a:lnTo>
                <a:lnTo>
                  <a:pt x="100711" y="100711"/>
                </a:lnTo>
                <a:lnTo>
                  <a:pt x="100711" y="0"/>
                </a:lnTo>
                <a:close/>
              </a:path>
            </a:pathLst>
          </a:custGeom>
          <a:solidFill>
            <a:srgbClr val="9973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1" name="object 51" descr=""/>
          <p:cNvGrpSpPr/>
          <p:nvPr/>
        </p:nvGrpSpPr>
        <p:grpSpPr>
          <a:xfrm>
            <a:off x="2329047" y="3381653"/>
            <a:ext cx="2133600" cy="1726564"/>
            <a:chOff x="2329047" y="3381653"/>
            <a:chExt cx="2133600" cy="1726564"/>
          </a:xfrm>
        </p:grpSpPr>
        <p:sp>
          <p:nvSpPr>
            <p:cNvPr id="52" name="object 52" descr=""/>
            <p:cNvSpPr/>
            <p:nvPr/>
          </p:nvSpPr>
          <p:spPr>
            <a:xfrm>
              <a:off x="2543332" y="3513571"/>
              <a:ext cx="285115" cy="1591945"/>
            </a:xfrm>
            <a:custGeom>
              <a:avLst/>
              <a:gdLst/>
              <a:ahLst/>
              <a:cxnLst/>
              <a:rect l="l" t="t" r="r" b="b"/>
              <a:pathLst>
                <a:path w="285114" h="1591945">
                  <a:moveTo>
                    <a:pt x="285114" y="0"/>
                  </a:moveTo>
                  <a:lnTo>
                    <a:pt x="0" y="0"/>
                  </a:lnTo>
                  <a:lnTo>
                    <a:pt x="0" y="1591533"/>
                  </a:lnTo>
                  <a:lnTo>
                    <a:pt x="285114" y="1591533"/>
                  </a:lnTo>
                  <a:lnTo>
                    <a:pt x="285114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608610" y="3381653"/>
              <a:ext cx="283845" cy="1724025"/>
            </a:xfrm>
            <a:custGeom>
              <a:avLst/>
              <a:gdLst/>
              <a:ahLst/>
              <a:cxnLst/>
              <a:rect l="l" t="t" r="r" b="b"/>
              <a:pathLst>
                <a:path w="283845" h="1724025">
                  <a:moveTo>
                    <a:pt x="283695" y="0"/>
                  </a:moveTo>
                  <a:lnTo>
                    <a:pt x="0" y="0"/>
                  </a:lnTo>
                  <a:lnTo>
                    <a:pt x="0" y="1723451"/>
                  </a:lnTo>
                  <a:lnTo>
                    <a:pt x="283695" y="1723451"/>
                  </a:lnTo>
                  <a:lnTo>
                    <a:pt x="28369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331269" y="5105815"/>
              <a:ext cx="2129155" cy="0"/>
            </a:xfrm>
            <a:custGeom>
              <a:avLst/>
              <a:gdLst/>
              <a:ahLst/>
              <a:cxnLst/>
              <a:rect l="l" t="t" r="r" b="b"/>
              <a:pathLst>
                <a:path w="2129154" h="0">
                  <a:moveTo>
                    <a:pt x="0" y="0"/>
                  </a:moveTo>
                  <a:lnTo>
                    <a:pt x="2129136" y="0"/>
                  </a:lnTo>
                </a:path>
              </a:pathLst>
            </a:custGeom>
            <a:ln w="425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 txBox="1"/>
          <p:nvPr/>
        </p:nvSpPr>
        <p:spPr>
          <a:xfrm>
            <a:off x="2493752" y="3229942"/>
            <a:ext cx="38354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5" b="1">
                <a:solidFill>
                  <a:srgbClr val="001F5F"/>
                </a:solidFill>
                <a:latin typeface="Palatino Linotype"/>
                <a:cs typeface="Palatino Linotype"/>
              </a:rPr>
              <a:t>49%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2361538" y="5235257"/>
            <a:ext cx="2087245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b="1">
                <a:solidFill>
                  <a:srgbClr val="001F5F"/>
                </a:solidFill>
                <a:latin typeface="Palatino Linotype"/>
                <a:cs typeface="Palatino Linotype"/>
              </a:rPr>
              <a:t>Мужчины</a:t>
            </a:r>
            <a:r>
              <a:rPr dirty="0" sz="1450" spc="30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50" spc="-10" b="1">
                <a:solidFill>
                  <a:srgbClr val="001F5F"/>
                </a:solidFill>
                <a:latin typeface="Palatino Linotype"/>
                <a:cs typeface="Palatino Linotype"/>
              </a:rPr>
              <a:t>Женщины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216059" y="239966"/>
            <a:ext cx="13111480" cy="273494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ctr" marL="2639060" marR="1813560">
              <a:lnSpc>
                <a:spcPts val="1950"/>
              </a:lnSpc>
              <a:spcBef>
                <a:spcPts val="355"/>
              </a:spcBef>
            </a:pPr>
            <a:r>
              <a:rPr dirty="0" sz="1800" spc="-145" b="1">
                <a:latin typeface="Palatino Linotype"/>
                <a:cs typeface="Palatino Linotype"/>
              </a:rPr>
              <a:t>Современный</a:t>
            </a:r>
            <a:r>
              <a:rPr dirty="0" sz="1800" spc="-40" b="1">
                <a:latin typeface="Palatino Linotype"/>
                <a:cs typeface="Palatino Linotype"/>
              </a:rPr>
              <a:t> </a:t>
            </a:r>
            <a:r>
              <a:rPr dirty="0" sz="1800" spc="-175" b="1">
                <a:latin typeface="Palatino Linotype"/>
                <a:cs typeface="Palatino Linotype"/>
              </a:rPr>
              <a:t>портрет</a:t>
            </a:r>
            <a:r>
              <a:rPr dirty="0" sz="1800" spc="-40" b="1">
                <a:latin typeface="Palatino Linotype"/>
                <a:cs typeface="Palatino Linotype"/>
              </a:rPr>
              <a:t> </a:t>
            </a:r>
            <a:r>
              <a:rPr dirty="0" sz="1800" spc="-155" b="1">
                <a:latin typeface="Palatino Linotype"/>
                <a:cs typeface="Palatino Linotype"/>
              </a:rPr>
              <a:t>пациента</a:t>
            </a:r>
            <a:r>
              <a:rPr dirty="0" sz="1800" spc="-35" b="1">
                <a:latin typeface="Palatino Linotype"/>
                <a:cs typeface="Palatino Linotype"/>
              </a:rPr>
              <a:t> </a:t>
            </a:r>
            <a:r>
              <a:rPr dirty="0" sz="1800" spc="-110" b="1">
                <a:latin typeface="Palatino Linotype"/>
                <a:cs typeface="Palatino Linotype"/>
              </a:rPr>
              <a:t>с</a:t>
            </a:r>
            <a:r>
              <a:rPr dirty="0" sz="1800" spc="-40" b="1">
                <a:latin typeface="Palatino Linotype"/>
                <a:cs typeface="Palatino Linotype"/>
              </a:rPr>
              <a:t> </a:t>
            </a:r>
            <a:r>
              <a:rPr dirty="0" sz="1800" spc="-135" b="1">
                <a:latin typeface="Palatino Linotype"/>
                <a:cs typeface="Palatino Linotype"/>
              </a:rPr>
              <a:t>воспалительными</a:t>
            </a:r>
            <a:r>
              <a:rPr dirty="0" sz="1800" spc="-35" b="1">
                <a:latin typeface="Palatino Linotype"/>
                <a:cs typeface="Palatino Linotype"/>
              </a:rPr>
              <a:t> </a:t>
            </a:r>
            <a:r>
              <a:rPr dirty="0" sz="1800" b="1">
                <a:latin typeface="Palatino Linotype"/>
                <a:cs typeface="Palatino Linotype"/>
              </a:rPr>
              <a:t>заболеваниями</a:t>
            </a:r>
            <a:r>
              <a:rPr dirty="0" sz="1800" spc="25" b="1">
                <a:latin typeface="Palatino Linotype"/>
                <a:cs typeface="Palatino Linotype"/>
              </a:rPr>
              <a:t> </a:t>
            </a:r>
            <a:r>
              <a:rPr dirty="0" sz="1800" spc="-10" b="1">
                <a:latin typeface="Palatino Linotype"/>
                <a:cs typeface="Palatino Linotype"/>
              </a:rPr>
              <a:t>кишечника: </a:t>
            </a:r>
            <a:r>
              <a:rPr dirty="0" sz="1800" b="1">
                <a:latin typeface="Palatino Linotype"/>
                <a:cs typeface="Palatino Linotype"/>
              </a:rPr>
              <a:t>клинические особенности и </a:t>
            </a:r>
            <a:r>
              <a:rPr dirty="0" sz="1800" spc="-10" b="1">
                <a:latin typeface="Palatino Linotype"/>
                <a:cs typeface="Palatino Linotype"/>
              </a:rPr>
              <a:t>тенденции</a:t>
            </a:r>
            <a:endParaRPr sz="1800">
              <a:latin typeface="Palatino Linotype"/>
              <a:cs typeface="Palatino Linotype"/>
            </a:endParaRPr>
          </a:p>
          <a:p>
            <a:pPr algn="ctr" marL="817880">
              <a:lnSpc>
                <a:spcPct val="100000"/>
              </a:lnSpc>
              <a:spcBef>
                <a:spcPts val="275"/>
              </a:spcBef>
            </a:pPr>
            <a:r>
              <a:rPr dirty="0" sz="1800" b="1">
                <a:latin typeface="Palatino Linotype"/>
                <a:cs typeface="Palatino Linotype"/>
              </a:rPr>
              <a:t>(по</a:t>
            </a:r>
            <a:r>
              <a:rPr dirty="0" sz="1800" spc="-20" b="1">
                <a:latin typeface="Palatino Linotype"/>
                <a:cs typeface="Palatino Linotype"/>
              </a:rPr>
              <a:t> </a:t>
            </a:r>
            <a:r>
              <a:rPr dirty="0" sz="1800" b="1">
                <a:latin typeface="Palatino Linotype"/>
                <a:cs typeface="Palatino Linotype"/>
              </a:rPr>
              <a:t>данным</a:t>
            </a:r>
            <a:r>
              <a:rPr dirty="0" sz="1800" spc="-10" b="1">
                <a:latin typeface="Palatino Linotype"/>
                <a:cs typeface="Palatino Linotype"/>
              </a:rPr>
              <a:t> </a:t>
            </a:r>
            <a:r>
              <a:rPr dirty="0" sz="1800" b="1">
                <a:latin typeface="Palatino Linotype"/>
                <a:cs typeface="Palatino Linotype"/>
              </a:rPr>
              <a:t>регистра</a:t>
            </a:r>
            <a:r>
              <a:rPr dirty="0" sz="1800" spc="-10" b="1">
                <a:latin typeface="Palatino Linotype"/>
                <a:cs typeface="Palatino Linotype"/>
              </a:rPr>
              <a:t> </a:t>
            </a:r>
            <a:r>
              <a:rPr dirty="0" sz="1800" b="1">
                <a:latin typeface="Palatino Linotype"/>
                <a:cs typeface="Palatino Linotype"/>
              </a:rPr>
              <a:t>Карагандинской</a:t>
            </a:r>
            <a:r>
              <a:rPr dirty="0" sz="1800" spc="-5" b="1">
                <a:latin typeface="Palatino Linotype"/>
                <a:cs typeface="Palatino Linotype"/>
              </a:rPr>
              <a:t> </a:t>
            </a:r>
            <a:r>
              <a:rPr dirty="0" sz="1800" spc="-10" b="1">
                <a:latin typeface="Palatino Linotype"/>
                <a:cs typeface="Palatino Linotype"/>
              </a:rPr>
              <a:t>области).</a:t>
            </a:r>
            <a:endParaRPr sz="1800">
              <a:latin typeface="Palatino Linotype"/>
              <a:cs typeface="Palatino Linotype"/>
            </a:endParaRPr>
          </a:p>
          <a:p>
            <a:pPr algn="ctr" marL="815975">
              <a:lnSpc>
                <a:spcPct val="100000"/>
              </a:lnSpc>
              <a:spcBef>
                <a:spcPts val="234"/>
              </a:spcBef>
            </a:pPr>
            <a:r>
              <a:rPr dirty="0" sz="1100" b="1">
                <a:latin typeface="Palatino Linotype"/>
                <a:cs typeface="Palatino Linotype"/>
              </a:rPr>
              <a:t>Елеу</a:t>
            </a:r>
            <a:r>
              <a:rPr dirty="0" sz="1100" spc="15" b="1">
                <a:latin typeface="Palatino Linotype"/>
                <a:cs typeface="Palatino Linotype"/>
              </a:rPr>
              <a:t> </a:t>
            </a:r>
            <a:r>
              <a:rPr dirty="0" sz="1100" b="1" i="1">
                <a:latin typeface="Palatino Linotype"/>
                <a:cs typeface="Palatino Linotype"/>
              </a:rPr>
              <a:t>С.Б,</a:t>
            </a:r>
            <a:r>
              <a:rPr dirty="0" sz="1100" spc="20" b="1" i="1">
                <a:latin typeface="Palatino Linotype"/>
                <a:cs typeface="Palatino Linotype"/>
              </a:rPr>
              <a:t> </a:t>
            </a:r>
            <a:r>
              <a:rPr dirty="0" sz="1100" b="1" i="1">
                <a:latin typeface="Palatino Linotype"/>
                <a:cs typeface="Palatino Linotype"/>
              </a:rPr>
              <a:t>Зенова</a:t>
            </a:r>
            <a:r>
              <a:rPr dirty="0" sz="1100" spc="25" b="1" i="1">
                <a:latin typeface="Palatino Linotype"/>
                <a:cs typeface="Palatino Linotype"/>
              </a:rPr>
              <a:t> </a:t>
            </a:r>
            <a:r>
              <a:rPr dirty="0" sz="1100" b="1" i="1">
                <a:latin typeface="Palatino Linotype"/>
                <a:cs typeface="Palatino Linotype"/>
              </a:rPr>
              <a:t>К.А,Тасбулатова</a:t>
            </a:r>
            <a:r>
              <a:rPr dirty="0" sz="1100" spc="20" b="1" i="1">
                <a:latin typeface="Palatino Linotype"/>
                <a:cs typeface="Palatino Linotype"/>
              </a:rPr>
              <a:t> </a:t>
            </a:r>
            <a:r>
              <a:rPr dirty="0" sz="1100" b="1" i="1">
                <a:latin typeface="Palatino Linotype"/>
                <a:cs typeface="Palatino Linotype"/>
              </a:rPr>
              <a:t>А.Б,</a:t>
            </a:r>
            <a:r>
              <a:rPr dirty="0" sz="1100" spc="20" b="1" i="1">
                <a:latin typeface="Palatino Linotype"/>
                <a:cs typeface="Palatino Linotype"/>
              </a:rPr>
              <a:t> </a:t>
            </a:r>
            <a:r>
              <a:rPr dirty="0" sz="1100" b="1" i="1">
                <a:latin typeface="Palatino Linotype"/>
                <a:cs typeface="Palatino Linotype"/>
              </a:rPr>
              <a:t>Базарбай</a:t>
            </a:r>
            <a:r>
              <a:rPr dirty="0" sz="1100" spc="20" b="1" i="1">
                <a:latin typeface="Palatino Linotype"/>
                <a:cs typeface="Palatino Linotype"/>
              </a:rPr>
              <a:t> </a:t>
            </a:r>
            <a:r>
              <a:rPr dirty="0" sz="1100" b="1" i="1">
                <a:latin typeface="Palatino Linotype"/>
                <a:cs typeface="Palatino Linotype"/>
              </a:rPr>
              <a:t>А.С,</a:t>
            </a:r>
            <a:r>
              <a:rPr dirty="0" sz="1100" spc="20" b="1" i="1">
                <a:latin typeface="Palatino Linotype"/>
                <a:cs typeface="Palatino Linotype"/>
              </a:rPr>
              <a:t> </a:t>
            </a:r>
            <a:r>
              <a:rPr dirty="0" sz="1100" b="1" i="1">
                <a:latin typeface="Palatino Linotype"/>
                <a:cs typeface="Palatino Linotype"/>
              </a:rPr>
              <a:t>Ларюшина</a:t>
            </a:r>
            <a:r>
              <a:rPr dirty="0" sz="1100" spc="20" b="1" i="1">
                <a:latin typeface="Palatino Linotype"/>
                <a:cs typeface="Palatino Linotype"/>
              </a:rPr>
              <a:t> </a:t>
            </a:r>
            <a:r>
              <a:rPr dirty="0" sz="1100" b="1" i="1">
                <a:latin typeface="Palatino Linotype"/>
                <a:cs typeface="Palatino Linotype"/>
              </a:rPr>
              <a:t>Е.М,</a:t>
            </a:r>
            <a:r>
              <a:rPr dirty="0" sz="1100" spc="20" b="1" i="1">
                <a:latin typeface="Palatino Linotype"/>
                <a:cs typeface="Palatino Linotype"/>
              </a:rPr>
              <a:t> </a:t>
            </a:r>
            <a:r>
              <a:rPr dirty="0" sz="1100" b="1" i="1">
                <a:latin typeface="Palatino Linotype"/>
                <a:cs typeface="Palatino Linotype"/>
              </a:rPr>
              <a:t>Кабдулина</a:t>
            </a:r>
            <a:r>
              <a:rPr dirty="0" sz="1100" spc="25" b="1" i="1">
                <a:latin typeface="Palatino Linotype"/>
                <a:cs typeface="Palatino Linotype"/>
              </a:rPr>
              <a:t> </a:t>
            </a:r>
            <a:r>
              <a:rPr dirty="0" sz="1100" spc="-25" b="1" i="1">
                <a:latin typeface="Palatino Linotype"/>
                <a:cs typeface="Palatino Linotype"/>
              </a:rPr>
              <a:t>Н.</a:t>
            </a:r>
            <a:r>
              <a:rPr dirty="0" sz="1100" spc="-25" i="1">
                <a:latin typeface="Palatino Linotype"/>
                <a:cs typeface="Palatino Linotype"/>
              </a:rPr>
              <a:t>В</a:t>
            </a:r>
            <a:endParaRPr sz="1100">
              <a:latin typeface="Palatino Linotype"/>
              <a:cs typeface="Palatino Linotype"/>
            </a:endParaRPr>
          </a:p>
          <a:p>
            <a:pPr algn="ctr" marL="45085">
              <a:lnSpc>
                <a:spcPts val="1280"/>
              </a:lnSpc>
              <a:spcBef>
                <a:spcPts val="405"/>
              </a:spcBef>
            </a:pPr>
            <a:r>
              <a:rPr dirty="0" sz="1100" b="1" i="1">
                <a:latin typeface="Palatino Linotype"/>
                <a:cs typeface="Palatino Linotype"/>
              </a:rPr>
              <a:t>НАО</a:t>
            </a:r>
            <a:r>
              <a:rPr dirty="0" sz="1100" spc="40" b="1" i="1">
                <a:latin typeface="Palatino Linotype"/>
                <a:cs typeface="Palatino Linotype"/>
              </a:rPr>
              <a:t> </a:t>
            </a:r>
            <a:r>
              <a:rPr dirty="0" sz="1100" b="1" i="1">
                <a:latin typeface="Palatino Linotype"/>
                <a:cs typeface="Palatino Linotype"/>
              </a:rPr>
              <a:t>«Карагандинский</a:t>
            </a:r>
            <a:r>
              <a:rPr dirty="0" sz="1100" spc="45" b="1" i="1">
                <a:latin typeface="Palatino Linotype"/>
                <a:cs typeface="Palatino Linotype"/>
              </a:rPr>
              <a:t> </a:t>
            </a:r>
            <a:r>
              <a:rPr dirty="0" sz="1100" b="1" i="1">
                <a:latin typeface="Palatino Linotype"/>
                <a:cs typeface="Palatino Linotype"/>
              </a:rPr>
              <a:t>медицинский</a:t>
            </a:r>
            <a:r>
              <a:rPr dirty="0" sz="1100" spc="40" b="1" i="1">
                <a:latin typeface="Palatino Linotype"/>
                <a:cs typeface="Palatino Linotype"/>
              </a:rPr>
              <a:t> </a:t>
            </a:r>
            <a:r>
              <a:rPr dirty="0" sz="1100" b="1" i="1">
                <a:latin typeface="Palatino Linotype"/>
                <a:cs typeface="Palatino Linotype"/>
              </a:rPr>
              <a:t>университет»,</a:t>
            </a:r>
            <a:r>
              <a:rPr dirty="0" sz="1100" spc="45" b="1" i="1">
                <a:latin typeface="Palatino Linotype"/>
                <a:cs typeface="Palatino Linotype"/>
              </a:rPr>
              <a:t> </a:t>
            </a:r>
            <a:r>
              <a:rPr dirty="0" sz="1100" b="1" i="1">
                <a:latin typeface="Palatino Linotype"/>
                <a:cs typeface="Palatino Linotype"/>
              </a:rPr>
              <a:t>КГП</a:t>
            </a:r>
            <a:r>
              <a:rPr dirty="0" sz="1100" spc="40" b="1" i="1">
                <a:latin typeface="Palatino Linotype"/>
                <a:cs typeface="Palatino Linotype"/>
              </a:rPr>
              <a:t> </a:t>
            </a:r>
            <a:r>
              <a:rPr dirty="0" sz="1100" b="1" i="1">
                <a:latin typeface="Palatino Linotype"/>
                <a:cs typeface="Palatino Linotype"/>
              </a:rPr>
              <a:t>«Областная</a:t>
            </a:r>
            <a:r>
              <a:rPr dirty="0" sz="1100" spc="45" b="1" i="1">
                <a:latin typeface="Palatino Linotype"/>
                <a:cs typeface="Palatino Linotype"/>
              </a:rPr>
              <a:t> </a:t>
            </a:r>
            <a:r>
              <a:rPr dirty="0" sz="1100" b="1" i="1">
                <a:latin typeface="Palatino Linotype"/>
                <a:cs typeface="Palatino Linotype"/>
              </a:rPr>
              <a:t>клиническая</a:t>
            </a:r>
            <a:r>
              <a:rPr dirty="0" sz="1100" spc="40" b="1" i="1">
                <a:latin typeface="Palatino Linotype"/>
                <a:cs typeface="Palatino Linotype"/>
              </a:rPr>
              <a:t> </a:t>
            </a:r>
            <a:r>
              <a:rPr dirty="0" sz="1100" b="1" i="1">
                <a:latin typeface="Palatino Linotype"/>
                <a:cs typeface="Palatino Linotype"/>
              </a:rPr>
              <a:t>больница»</a:t>
            </a:r>
            <a:r>
              <a:rPr dirty="0" sz="1100" spc="45" b="1" i="1">
                <a:latin typeface="Palatino Linotype"/>
                <a:cs typeface="Palatino Linotype"/>
              </a:rPr>
              <a:t> </a:t>
            </a:r>
            <a:r>
              <a:rPr dirty="0" sz="1100" b="1" i="1">
                <a:latin typeface="Palatino Linotype"/>
                <a:cs typeface="Palatino Linotype"/>
              </a:rPr>
              <a:t>УЗКО</a:t>
            </a:r>
            <a:r>
              <a:rPr dirty="0" sz="1100" spc="45" b="1" i="1">
                <a:latin typeface="Palatino Linotype"/>
                <a:cs typeface="Palatino Linotype"/>
              </a:rPr>
              <a:t> </a:t>
            </a:r>
            <a:r>
              <a:rPr dirty="0" sz="1100" b="1" i="1">
                <a:latin typeface="Palatino Linotype"/>
                <a:cs typeface="Palatino Linotype"/>
              </a:rPr>
              <a:t>Казахстан,</a:t>
            </a:r>
            <a:r>
              <a:rPr dirty="0" sz="1100" spc="40" b="1" i="1">
                <a:latin typeface="Palatino Linotype"/>
                <a:cs typeface="Palatino Linotype"/>
              </a:rPr>
              <a:t> </a:t>
            </a:r>
            <a:r>
              <a:rPr dirty="0" sz="1100" spc="-10" b="1" i="1">
                <a:latin typeface="Palatino Linotype"/>
                <a:cs typeface="Palatino Linotype"/>
              </a:rPr>
              <a:t>Караганда</a:t>
            </a:r>
            <a:endParaRPr sz="1100">
              <a:latin typeface="Palatino Linotype"/>
              <a:cs typeface="Palatino Linotype"/>
            </a:endParaRPr>
          </a:p>
          <a:p>
            <a:pPr marL="12700">
              <a:lnSpc>
                <a:spcPts val="1575"/>
              </a:lnSpc>
            </a:pPr>
            <a:r>
              <a:rPr dirty="0" sz="1400" spc="-10" b="1">
                <a:latin typeface="Palatino Linotype"/>
                <a:cs typeface="Palatino Linotype"/>
              </a:rPr>
              <a:t>Материалы</a:t>
            </a:r>
            <a:r>
              <a:rPr dirty="0" sz="1400" spc="-15" b="1">
                <a:latin typeface="Palatino Linotype"/>
                <a:cs typeface="Palatino Linotype"/>
              </a:rPr>
              <a:t> </a:t>
            </a:r>
            <a:r>
              <a:rPr dirty="0" sz="1400" b="1">
                <a:latin typeface="Palatino Linotype"/>
                <a:cs typeface="Palatino Linotype"/>
              </a:rPr>
              <a:t>и</a:t>
            </a:r>
            <a:r>
              <a:rPr dirty="0" sz="1400" spc="-15" b="1">
                <a:latin typeface="Palatino Linotype"/>
                <a:cs typeface="Palatino Linotype"/>
              </a:rPr>
              <a:t> </a:t>
            </a:r>
            <a:r>
              <a:rPr dirty="0" sz="1400" spc="-10" b="1">
                <a:latin typeface="Palatino Linotype"/>
                <a:cs typeface="Palatino Linotype"/>
              </a:rPr>
              <a:t>методы</a:t>
            </a:r>
            <a:r>
              <a:rPr dirty="0" sz="1400" spc="-10">
                <a:latin typeface="Palatino Linotype"/>
                <a:cs typeface="Palatino Linotype"/>
              </a:rPr>
              <a:t>:</a:t>
            </a:r>
            <a:r>
              <a:rPr dirty="0" sz="1400" spc="-15">
                <a:latin typeface="Palatino Linotype"/>
                <a:cs typeface="Palatino Linotype"/>
              </a:rPr>
              <a:t> </a:t>
            </a:r>
            <a:r>
              <a:rPr dirty="0" sz="1400" spc="-10">
                <a:latin typeface="Palatino Linotype"/>
                <a:cs typeface="Palatino Linotype"/>
              </a:rPr>
              <a:t>проведен </a:t>
            </a:r>
            <a:r>
              <a:rPr dirty="0" sz="1400">
                <a:latin typeface="Palatino Linotype"/>
                <a:cs typeface="Palatino Linotype"/>
              </a:rPr>
              <a:t>анализ</a:t>
            </a:r>
            <a:r>
              <a:rPr dirty="0" sz="1400" spc="-15">
                <a:latin typeface="Palatino Linotype"/>
                <a:cs typeface="Palatino Linotype"/>
              </a:rPr>
              <a:t> </a:t>
            </a:r>
            <a:r>
              <a:rPr dirty="0" sz="1400" spc="-10">
                <a:latin typeface="Palatino Linotype"/>
                <a:cs typeface="Palatino Linotype"/>
              </a:rPr>
              <a:t>разработанного</a:t>
            </a:r>
            <a:r>
              <a:rPr dirty="0" sz="1400" spc="-25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регистра</a:t>
            </a:r>
            <a:r>
              <a:rPr dirty="0" sz="1400" spc="-15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632 ациентов</a:t>
            </a:r>
            <a:r>
              <a:rPr dirty="0" sz="1400" spc="-20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с</a:t>
            </a:r>
            <a:r>
              <a:rPr dirty="0" sz="1400" spc="-15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ВЗК,</a:t>
            </a:r>
            <a:r>
              <a:rPr dirty="0" sz="1400" spc="-20">
                <a:latin typeface="Palatino Linotype"/>
                <a:cs typeface="Palatino Linotype"/>
              </a:rPr>
              <a:t> </a:t>
            </a:r>
            <a:r>
              <a:rPr dirty="0" sz="1400" spc="-10">
                <a:latin typeface="Palatino Linotype"/>
                <a:cs typeface="Palatino Linotype"/>
              </a:rPr>
              <a:t>проживающих</a:t>
            </a:r>
            <a:r>
              <a:rPr dirty="0" sz="1400" spc="-20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в</a:t>
            </a:r>
            <a:r>
              <a:rPr dirty="0" sz="1400" spc="-15">
                <a:latin typeface="Palatino Linotype"/>
                <a:cs typeface="Palatino Linotype"/>
              </a:rPr>
              <a:t> </a:t>
            </a:r>
            <a:r>
              <a:rPr dirty="0" sz="1400" spc="-10">
                <a:latin typeface="Palatino Linotype"/>
                <a:cs typeface="Palatino Linotype"/>
              </a:rPr>
              <a:t>Карагандинской</a:t>
            </a:r>
            <a:r>
              <a:rPr dirty="0" sz="1400" spc="-15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и</a:t>
            </a:r>
            <a:r>
              <a:rPr dirty="0" sz="1400" spc="-15">
                <a:latin typeface="Palatino Linotype"/>
                <a:cs typeface="Palatino Linotype"/>
              </a:rPr>
              <a:t> </a:t>
            </a:r>
            <a:r>
              <a:rPr dirty="0" sz="1400" spc="-10">
                <a:latin typeface="Palatino Linotype"/>
                <a:cs typeface="Palatino Linotype"/>
              </a:rPr>
              <a:t>Улытауской</a:t>
            </a:r>
            <a:r>
              <a:rPr dirty="0" sz="1400" spc="-20">
                <a:latin typeface="Palatino Linotype"/>
                <a:cs typeface="Palatino Linotype"/>
              </a:rPr>
              <a:t> </a:t>
            </a:r>
            <a:r>
              <a:rPr dirty="0" sz="1400" spc="-10">
                <a:latin typeface="Palatino Linotype"/>
                <a:cs typeface="Palatino Linotype"/>
              </a:rPr>
              <a:t>областях.</a:t>
            </a:r>
            <a:endParaRPr sz="1400">
              <a:latin typeface="Palatino Linotype"/>
              <a:cs typeface="Palatino Linotype"/>
            </a:endParaRPr>
          </a:p>
          <a:p>
            <a:pPr marL="12700">
              <a:lnSpc>
                <a:spcPts val="1614"/>
              </a:lnSpc>
            </a:pPr>
            <a:r>
              <a:rPr dirty="0" sz="1400">
                <a:latin typeface="Palatino Linotype"/>
                <a:cs typeface="Palatino Linotype"/>
              </a:rPr>
              <a:t>Регистр</a:t>
            </a:r>
            <a:r>
              <a:rPr dirty="0" sz="1400" spc="-35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включал</a:t>
            </a:r>
            <a:r>
              <a:rPr dirty="0" sz="1400" spc="-40">
                <a:latin typeface="Palatino Linotype"/>
                <a:cs typeface="Palatino Linotype"/>
              </a:rPr>
              <a:t> </a:t>
            </a:r>
            <a:r>
              <a:rPr dirty="0" sz="1400" spc="-10">
                <a:latin typeface="Palatino Linotype"/>
                <a:cs typeface="Palatino Linotype"/>
              </a:rPr>
              <a:t>разделы:</a:t>
            </a:r>
            <a:r>
              <a:rPr dirty="0" sz="1400" spc="-30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паспортные,</a:t>
            </a:r>
            <a:r>
              <a:rPr dirty="0" sz="1400" spc="-35">
                <a:latin typeface="Palatino Linotype"/>
                <a:cs typeface="Palatino Linotype"/>
              </a:rPr>
              <a:t> </a:t>
            </a:r>
            <a:r>
              <a:rPr dirty="0" sz="1400" spc="-10">
                <a:latin typeface="Palatino Linotype"/>
                <a:cs typeface="Palatino Linotype"/>
              </a:rPr>
              <a:t>социально-географические,</a:t>
            </a:r>
            <a:r>
              <a:rPr dirty="0" sz="1400" spc="-35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данные</a:t>
            </a:r>
            <a:r>
              <a:rPr dirty="0" sz="1400" spc="-30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анамнеза</a:t>
            </a:r>
            <a:r>
              <a:rPr dirty="0" sz="1400" spc="-25">
                <a:latin typeface="Palatino Linotype"/>
                <a:cs typeface="Palatino Linotype"/>
              </a:rPr>
              <a:t> </a:t>
            </a:r>
            <a:r>
              <a:rPr dirty="0" sz="1400" spc="-10">
                <a:latin typeface="Palatino Linotype"/>
                <a:cs typeface="Palatino Linotype"/>
              </a:rPr>
              <a:t>заболевания,</a:t>
            </a:r>
            <a:r>
              <a:rPr dirty="0" sz="1400" spc="-35">
                <a:latin typeface="Palatino Linotype"/>
                <a:cs typeface="Palatino Linotype"/>
              </a:rPr>
              <a:t> </a:t>
            </a:r>
            <a:r>
              <a:rPr dirty="0" sz="1400" spc="-10">
                <a:latin typeface="Palatino Linotype"/>
                <a:cs typeface="Palatino Linotype"/>
              </a:rPr>
              <a:t>факторы</a:t>
            </a:r>
            <a:r>
              <a:rPr dirty="0" sz="1400" spc="-35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риска,</a:t>
            </a:r>
            <a:r>
              <a:rPr dirty="0" sz="1400" spc="-30">
                <a:latin typeface="Palatino Linotype"/>
                <a:cs typeface="Palatino Linotype"/>
              </a:rPr>
              <a:t> </a:t>
            </a:r>
            <a:r>
              <a:rPr dirty="0" sz="1400" spc="-10">
                <a:latin typeface="Palatino Linotype"/>
                <a:cs typeface="Palatino Linotype"/>
              </a:rPr>
              <a:t>верификации</a:t>
            </a:r>
            <a:r>
              <a:rPr dirty="0" sz="1400" spc="-40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диагноза,</a:t>
            </a:r>
            <a:r>
              <a:rPr dirty="0" sz="1400" spc="-35">
                <a:latin typeface="Palatino Linotype"/>
                <a:cs typeface="Palatino Linotype"/>
              </a:rPr>
              <a:t> </a:t>
            </a:r>
            <a:r>
              <a:rPr dirty="0" sz="1400" spc="-10">
                <a:latin typeface="Palatino Linotype"/>
                <a:cs typeface="Palatino Linotype"/>
              </a:rPr>
              <a:t>ассоциированные</a:t>
            </a:r>
            <a:endParaRPr sz="14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Palatino Linotype"/>
                <a:cs typeface="Palatino Linotype"/>
              </a:rPr>
              <a:t>аутоиммунные</a:t>
            </a:r>
            <a:r>
              <a:rPr dirty="0" sz="1400" spc="-5">
                <a:latin typeface="Palatino Linotype"/>
                <a:cs typeface="Palatino Linotype"/>
              </a:rPr>
              <a:t> </a:t>
            </a:r>
            <a:r>
              <a:rPr dirty="0" sz="1400" spc="-10">
                <a:latin typeface="Palatino Linotype"/>
                <a:cs typeface="Palatino Linotype"/>
              </a:rPr>
              <a:t>заболевания,</a:t>
            </a:r>
            <a:r>
              <a:rPr dirty="0" sz="1400" spc="-5">
                <a:latin typeface="Palatino Linotype"/>
                <a:cs typeface="Palatino Linotype"/>
              </a:rPr>
              <a:t> </a:t>
            </a:r>
            <a:r>
              <a:rPr dirty="0" sz="1400" spc="-10">
                <a:latin typeface="Palatino Linotype"/>
                <a:cs typeface="Palatino Linotype"/>
              </a:rPr>
              <a:t>характер</a:t>
            </a:r>
            <a:r>
              <a:rPr dirty="0" sz="1400" spc="-5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труда,</a:t>
            </a:r>
            <a:r>
              <a:rPr dirty="0" sz="1400" spc="-5">
                <a:latin typeface="Palatino Linotype"/>
                <a:cs typeface="Palatino Linotype"/>
              </a:rPr>
              <a:t> </a:t>
            </a:r>
            <a:r>
              <a:rPr dirty="0" sz="1400" spc="-10">
                <a:latin typeface="Palatino Linotype"/>
                <a:cs typeface="Palatino Linotype"/>
              </a:rPr>
              <a:t>терапию.</a:t>
            </a:r>
            <a:endParaRPr sz="14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Palatino Linotype"/>
                <a:cs typeface="Palatino Linotype"/>
              </a:rPr>
              <a:t>Методы</a:t>
            </a:r>
            <a:r>
              <a:rPr dirty="0" sz="1400" spc="-30" b="1">
                <a:latin typeface="Palatino Linotype"/>
                <a:cs typeface="Palatino Linotype"/>
              </a:rPr>
              <a:t> </a:t>
            </a:r>
            <a:r>
              <a:rPr dirty="0" sz="1400" spc="-10" b="1">
                <a:latin typeface="Palatino Linotype"/>
                <a:cs typeface="Palatino Linotype"/>
              </a:rPr>
              <a:t>исследования:</a:t>
            </a:r>
            <a:r>
              <a:rPr dirty="0" sz="1400" spc="-25" b="1">
                <a:latin typeface="Palatino Linotype"/>
                <a:cs typeface="Palatino Linotype"/>
              </a:rPr>
              <a:t> </a:t>
            </a:r>
            <a:r>
              <a:rPr dirty="0" sz="1400" spc="-10">
                <a:latin typeface="Palatino Linotype"/>
                <a:cs typeface="Palatino Linotype"/>
              </a:rPr>
              <a:t>аналитические,</a:t>
            </a:r>
            <a:r>
              <a:rPr dirty="0" sz="1400" spc="-30">
                <a:latin typeface="Palatino Linotype"/>
                <a:cs typeface="Palatino Linotype"/>
              </a:rPr>
              <a:t> </a:t>
            </a:r>
            <a:r>
              <a:rPr dirty="0" sz="1400" spc="-10">
                <a:latin typeface="Palatino Linotype"/>
                <a:cs typeface="Palatino Linotype"/>
              </a:rPr>
              <a:t>статистические.</a:t>
            </a:r>
            <a:r>
              <a:rPr dirty="0" sz="1400" spc="-30">
                <a:latin typeface="Palatino Linotype"/>
                <a:cs typeface="Palatino Linotype"/>
              </a:rPr>
              <a:t> </a:t>
            </a:r>
            <a:r>
              <a:rPr dirty="0" sz="1400" spc="-10">
                <a:latin typeface="Palatino Linotype"/>
                <a:cs typeface="Palatino Linotype"/>
              </a:rPr>
              <a:t>Статистическая</a:t>
            </a:r>
            <a:r>
              <a:rPr dirty="0" sz="1400" spc="-40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обработка</a:t>
            </a:r>
            <a:r>
              <a:rPr dirty="0" sz="1400" spc="-30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данных</a:t>
            </a:r>
            <a:r>
              <a:rPr dirty="0" sz="1400" spc="-30">
                <a:latin typeface="Palatino Linotype"/>
                <a:cs typeface="Palatino Linotype"/>
              </a:rPr>
              <a:t> </a:t>
            </a:r>
            <a:r>
              <a:rPr dirty="0" sz="1400" spc="-10">
                <a:latin typeface="Palatino Linotype"/>
                <a:cs typeface="Palatino Linotype"/>
              </a:rPr>
              <a:t>проводилась</a:t>
            </a:r>
            <a:r>
              <a:rPr dirty="0" sz="1400" spc="-30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в</a:t>
            </a:r>
            <a:r>
              <a:rPr dirty="0" sz="1400" spc="-30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программе</a:t>
            </a:r>
            <a:r>
              <a:rPr dirty="0" sz="1400" spc="-30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Statistica</a:t>
            </a:r>
            <a:r>
              <a:rPr dirty="0" sz="1400" spc="-30">
                <a:latin typeface="Palatino Linotype"/>
                <a:cs typeface="Palatino Linotype"/>
              </a:rPr>
              <a:t> </a:t>
            </a:r>
            <a:r>
              <a:rPr dirty="0" sz="1400" spc="-20">
                <a:latin typeface="Palatino Linotype"/>
                <a:cs typeface="Palatino Linotype"/>
              </a:rPr>
              <a:t>8.0.</a:t>
            </a:r>
            <a:endParaRPr sz="1400">
              <a:latin typeface="Palatino Linotype"/>
              <a:cs typeface="Palatino Linotype"/>
            </a:endParaRPr>
          </a:p>
          <a:p>
            <a:pPr marL="12700">
              <a:lnSpc>
                <a:spcPts val="1639"/>
              </a:lnSpc>
            </a:pPr>
            <a:r>
              <a:rPr dirty="0" sz="1400" b="1">
                <a:latin typeface="Palatino Linotype"/>
                <a:cs typeface="Palatino Linotype"/>
              </a:rPr>
              <a:t>Цель</a:t>
            </a:r>
            <a:r>
              <a:rPr dirty="0" sz="1400" spc="-45" b="1">
                <a:latin typeface="Palatino Linotype"/>
                <a:cs typeface="Palatino Linotype"/>
              </a:rPr>
              <a:t> </a:t>
            </a:r>
            <a:r>
              <a:rPr dirty="0" sz="1400" spc="-10" b="1">
                <a:latin typeface="Palatino Linotype"/>
                <a:cs typeface="Palatino Linotype"/>
              </a:rPr>
              <a:t>исследования</a:t>
            </a:r>
            <a:r>
              <a:rPr dirty="0" sz="1400" spc="-10">
                <a:latin typeface="Palatino Linotype"/>
                <a:cs typeface="Palatino Linotype"/>
              </a:rPr>
              <a:t>:</a:t>
            </a:r>
            <a:endParaRPr sz="1400">
              <a:latin typeface="Palatino Linotype"/>
              <a:cs typeface="Palatino Linotype"/>
            </a:endParaRPr>
          </a:p>
          <a:p>
            <a:pPr marL="511175" indent="-249554">
              <a:lnSpc>
                <a:spcPts val="1639"/>
              </a:lnSpc>
              <a:buFont typeface="Wingdings"/>
              <a:buChar char=""/>
              <a:tabLst>
                <a:tab pos="511175" algn="l"/>
              </a:tabLst>
            </a:pPr>
            <a:r>
              <a:rPr dirty="0" sz="1400">
                <a:latin typeface="Palatino Linotype"/>
                <a:cs typeface="Palatino Linotype"/>
              </a:rPr>
              <a:t>Создание</a:t>
            </a:r>
            <a:r>
              <a:rPr dirty="0" sz="1400" spc="-40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регистра</a:t>
            </a:r>
            <a:r>
              <a:rPr dirty="0" sz="1400" spc="-35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пациентов</a:t>
            </a:r>
            <a:r>
              <a:rPr dirty="0" sz="1400" spc="-40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с</a:t>
            </a:r>
            <a:r>
              <a:rPr dirty="0" sz="1400" spc="-35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ВЗК</a:t>
            </a:r>
            <a:r>
              <a:rPr dirty="0" sz="1400" spc="-35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по</a:t>
            </a:r>
            <a:r>
              <a:rPr dirty="0" sz="1400" spc="-30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состоянию</a:t>
            </a:r>
            <a:r>
              <a:rPr dirty="0" sz="1400" spc="-35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на</a:t>
            </a:r>
            <a:r>
              <a:rPr dirty="0" sz="1400" spc="-30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январь</a:t>
            </a:r>
            <a:r>
              <a:rPr dirty="0" sz="1400" spc="-35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2025</a:t>
            </a:r>
            <a:r>
              <a:rPr dirty="0" sz="1400" spc="-25">
                <a:latin typeface="Palatino Linotype"/>
                <a:cs typeface="Palatino Linotype"/>
              </a:rPr>
              <a:t> </a:t>
            </a:r>
            <a:r>
              <a:rPr dirty="0" sz="1400" spc="-10">
                <a:latin typeface="Palatino Linotype"/>
                <a:cs typeface="Palatino Linotype"/>
              </a:rPr>
              <a:t>года;</a:t>
            </a:r>
            <a:endParaRPr sz="1400">
              <a:latin typeface="Palatino Linotype"/>
              <a:cs typeface="Palatino Linotype"/>
            </a:endParaRPr>
          </a:p>
          <a:p>
            <a:pPr marL="511175" indent="-249554">
              <a:lnSpc>
                <a:spcPct val="100000"/>
              </a:lnSpc>
              <a:buFont typeface="Wingdings"/>
              <a:buChar char=""/>
              <a:tabLst>
                <a:tab pos="511175" algn="l"/>
              </a:tabLst>
            </a:pPr>
            <a:r>
              <a:rPr dirty="0" sz="1400" spc="-10">
                <a:latin typeface="Palatino Linotype"/>
                <a:cs typeface="Palatino Linotype"/>
              </a:rPr>
              <a:t>Изучить</a:t>
            </a:r>
            <a:r>
              <a:rPr dirty="0" sz="1400" spc="-35">
                <a:latin typeface="Palatino Linotype"/>
                <a:cs typeface="Palatino Linotype"/>
              </a:rPr>
              <a:t> </a:t>
            </a:r>
            <a:r>
              <a:rPr dirty="0" sz="1400" spc="-10">
                <a:latin typeface="Palatino Linotype"/>
                <a:cs typeface="Palatino Linotype"/>
              </a:rPr>
              <a:t>распространенность</a:t>
            </a:r>
            <a:r>
              <a:rPr dirty="0" sz="1400" spc="-35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и</a:t>
            </a:r>
            <a:r>
              <a:rPr dirty="0" sz="1400" spc="-35">
                <a:latin typeface="Palatino Linotype"/>
                <a:cs typeface="Palatino Linotype"/>
              </a:rPr>
              <a:t> </a:t>
            </a:r>
            <a:r>
              <a:rPr dirty="0" sz="1400" spc="-10">
                <a:latin typeface="Palatino Linotype"/>
                <a:cs typeface="Palatino Linotype"/>
              </a:rPr>
              <a:t>факторы</a:t>
            </a:r>
            <a:r>
              <a:rPr dirty="0" sz="1400" spc="-30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риска</a:t>
            </a:r>
            <a:r>
              <a:rPr dirty="0" sz="1400" spc="-35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по</a:t>
            </a:r>
            <a:r>
              <a:rPr dirty="0" sz="1400" spc="-25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данным</a:t>
            </a:r>
            <a:r>
              <a:rPr dirty="0" sz="1400" spc="-35">
                <a:latin typeface="Palatino Linotype"/>
                <a:cs typeface="Palatino Linotype"/>
              </a:rPr>
              <a:t> </a:t>
            </a:r>
            <a:r>
              <a:rPr dirty="0" sz="1400">
                <a:latin typeface="Palatino Linotype"/>
                <a:cs typeface="Palatino Linotype"/>
              </a:rPr>
              <a:t>регистра</a:t>
            </a:r>
            <a:r>
              <a:rPr dirty="0" sz="1400" spc="-35">
                <a:latin typeface="Palatino Linotype"/>
                <a:cs typeface="Palatino Linotype"/>
              </a:rPr>
              <a:t> </a:t>
            </a:r>
            <a:r>
              <a:rPr dirty="0" sz="1400" spc="-20">
                <a:latin typeface="Palatino Linotype"/>
                <a:cs typeface="Palatino Linotype"/>
              </a:rPr>
              <a:t>ВЗК.</a:t>
            </a:r>
            <a:endParaRPr sz="1400">
              <a:latin typeface="Palatino Linotype"/>
              <a:cs typeface="Palatino Linotype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4738428" y="3380234"/>
            <a:ext cx="1731010" cy="1736725"/>
            <a:chOff x="4738428" y="3380234"/>
            <a:chExt cx="1731010" cy="1736725"/>
          </a:xfrm>
        </p:grpSpPr>
        <p:sp>
          <p:nvSpPr>
            <p:cNvPr id="59" name="object 59" descr=""/>
            <p:cNvSpPr/>
            <p:nvPr/>
          </p:nvSpPr>
          <p:spPr>
            <a:xfrm>
              <a:off x="4997297" y="3380243"/>
              <a:ext cx="1211580" cy="1734820"/>
            </a:xfrm>
            <a:custGeom>
              <a:avLst/>
              <a:gdLst/>
              <a:ahLst/>
              <a:cxnLst/>
              <a:rect l="l" t="t" r="r" b="b"/>
              <a:pathLst>
                <a:path w="1211579" h="1734820">
                  <a:moveTo>
                    <a:pt x="346100" y="0"/>
                  </a:moveTo>
                  <a:lnTo>
                    <a:pt x="0" y="0"/>
                  </a:lnTo>
                  <a:lnTo>
                    <a:pt x="0" y="1734794"/>
                  </a:lnTo>
                  <a:lnTo>
                    <a:pt x="346100" y="1734794"/>
                  </a:lnTo>
                  <a:lnTo>
                    <a:pt x="346100" y="0"/>
                  </a:lnTo>
                  <a:close/>
                </a:path>
                <a:path w="1211579" h="1734820">
                  <a:moveTo>
                    <a:pt x="1211376" y="1583016"/>
                  </a:moveTo>
                  <a:lnTo>
                    <a:pt x="865263" y="1583016"/>
                  </a:lnTo>
                  <a:lnTo>
                    <a:pt x="865263" y="1734794"/>
                  </a:lnTo>
                  <a:lnTo>
                    <a:pt x="1211376" y="1734794"/>
                  </a:lnTo>
                  <a:lnTo>
                    <a:pt x="1211376" y="1583016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4738428" y="5114325"/>
              <a:ext cx="1731010" cy="0"/>
            </a:xfrm>
            <a:custGeom>
              <a:avLst/>
              <a:gdLst/>
              <a:ahLst/>
              <a:cxnLst/>
              <a:rect l="l" t="t" r="r" b="b"/>
              <a:pathLst>
                <a:path w="1731010" h="0">
                  <a:moveTo>
                    <a:pt x="0" y="0"/>
                  </a:moveTo>
                  <a:lnTo>
                    <a:pt x="1730544" y="0"/>
                  </a:lnTo>
                </a:path>
              </a:pathLst>
            </a:custGeom>
            <a:ln w="425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 descr=""/>
          <p:cNvSpPr txBox="1"/>
          <p:nvPr/>
        </p:nvSpPr>
        <p:spPr>
          <a:xfrm>
            <a:off x="3558733" y="3137209"/>
            <a:ext cx="38354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5" b="1">
                <a:solidFill>
                  <a:srgbClr val="001F5F"/>
                </a:solidFill>
                <a:latin typeface="Palatino Linotype"/>
                <a:cs typeface="Palatino Linotype"/>
              </a:rPr>
              <a:t>51%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4794642" y="2880406"/>
            <a:ext cx="1858010" cy="4883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b="1">
                <a:solidFill>
                  <a:srgbClr val="001F5F"/>
                </a:solidFill>
                <a:latin typeface="Palatino Linotype"/>
                <a:cs typeface="Palatino Linotype"/>
              </a:rPr>
              <a:t>Среда</a:t>
            </a:r>
            <a:r>
              <a:rPr dirty="0" sz="1450" spc="8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50" spc="-10" b="1">
                <a:solidFill>
                  <a:srgbClr val="001F5F"/>
                </a:solidFill>
                <a:latin typeface="Palatino Linotype"/>
                <a:cs typeface="Palatino Linotype"/>
              </a:rPr>
              <a:t>проживания</a:t>
            </a:r>
            <a:endParaRPr sz="1450">
              <a:latin typeface="Palatino Linotype"/>
              <a:cs typeface="Palatino Linotype"/>
            </a:endParaRPr>
          </a:p>
          <a:p>
            <a:pPr marL="197485">
              <a:lnSpc>
                <a:spcPct val="100000"/>
              </a:lnSpc>
              <a:spcBef>
                <a:spcPts val="120"/>
              </a:spcBef>
            </a:pPr>
            <a:r>
              <a:rPr dirty="0" sz="1450" spc="-10" b="1">
                <a:solidFill>
                  <a:srgbClr val="001F5F"/>
                </a:solidFill>
                <a:latin typeface="Palatino Linotype"/>
                <a:cs typeface="Palatino Linotype"/>
              </a:rPr>
              <a:t>88,4%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5892308" y="4679627"/>
            <a:ext cx="526415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 b="1">
                <a:solidFill>
                  <a:srgbClr val="001F5F"/>
                </a:solidFill>
                <a:latin typeface="Palatino Linotype"/>
                <a:cs typeface="Palatino Linotype"/>
              </a:rPr>
              <a:t>11,6%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4868994" y="5244596"/>
            <a:ext cx="602615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 b="1">
                <a:solidFill>
                  <a:srgbClr val="001F5F"/>
                </a:solidFill>
                <a:latin typeface="Palatino Linotype"/>
                <a:cs typeface="Palatino Linotype"/>
              </a:rPr>
              <a:t>Город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5791005" y="5244596"/>
            <a:ext cx="48895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0" b="1">
                <a:solidFill>
                  <a:srgbClr val="001F5F"/>
                </a:solidFill>
                <a:latin typeface="Palatino Linotype"/>
                <a:cs typeface="Palatino Linotype"/>
              </a:rPr>
              <a:t>Село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2067499" y="2868940"/>
            <a:ext cx="2510155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b="1">
                <a:solidFill>
                  <a:srgbClr val="001F5F"/>
                </a:solidFill>
                <a:latin typeface="Palatino Linotype"/>
                <a:cs typeface="Palatino Linotype"/>
              </a:rPr>
              <a:t>Половая</a:t>
            </a:r>
            <a:r>
              <a:rPr dirty="0" sz="1450" spc="1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50" spc="-10" b="1">
                <a:solidFill>
                  <a:srgbClr val="001F5F"/>
                </a:solidFill>
                <a:latin typeface="Palatino Linotype"/>
                <a:cs typeface="Palatino Linotype"/>
              </a:rPr>
              <a:t>принадлежность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67" name="object 67" descr=""/>
          <p:cNvSpPr/>
          <p:nvPr/>
        </p:nvSpPr>
        <p:spPr>
          <a:xfrm>
            <a:off x="6954801" y="3974577"/>
            <a:ext cx="445770" cy="1360805"/>
          </a:xfrm>
          <a:custGeom>
            <a:avLst/>
            <a:gdLst/>
            <a:ahLst/>
            <a:cxnLst/>
            <a:rect l="l" t="t" r="r" b="b"/>
            <a:pathLst>
              <a:path w="445770" h="1360804">
                <a:moveTo>
                  <a:pt x="445402" y="0"/>
                </a:moveTo>
                <a:lnTo>
                  <a:pt x="0" y="0"/>
                </a:lnTo>
                <a:lnTo>
                  <a:pt x="0" y="1360321"/>
                </a:lnTo>
                <a:lnTo>
                  <a:pt x="445402" y="1360321"/>
                </a:lnTo>
                <a:lnTo>
                  <a:pt x="445402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7510845" y="4522110"/>
            <a:ext cx="444500" cy="812800"/>
          </a:xfrm>
          <a:custGeom>
            <a:avLst/>
            <a:gdLst/>
            <a:ahLst/>
            <a:cxnLst/>
            <a:rect l="l" t="t" r="r" b="b"/>
            <a:pathLst>
              <a:path w="444500" h="812800">
                <a:moveTo>
                  <a:pt x="443983" y="0"/>
                </a:moveTo>
                <a:lnTo>
                  <a:pt x="0" y="0"/>
                </a:lnTo>
                <a:lnTo>
                  <a:pt x="0" y="812788"/>
                </a:lnTo>
                <a:lnTo>
                  <a:pt x="443983" y="812788"/>
                </a:lnTo>
                <a:lnTo>
                  <a:pt x="44398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8066889" y="4607218"/>
            <a:ext cx="444500" cy="727710"/>
          </a:xfrm>
          <a:custGeom>
            <a:avLst/>
            <a:gdLst/>
            <a:ahLst/>
            <a:cxnLst/>
            <a:rect l="l" t="t" r="r" b="b"/>
            <a:pathLst>
              <a:path w="444500" h="727710">
                <a:moveTo>
                  <a:pt x="443983" y="0"/>
                </a:moveTo>
                <a:lnTo>
                  <a:pt x="0" y="0"/>
                </a:lnTo>
                <a:lnTo>
                  <a:pt x="0" y="727679"/>
                </a:lnTo>
                <a:lnTo>
                  <a:pt x="443983" y="727679"/>
                </a:lnTo>
                <a:lnTo>
                  <a:pt x="44398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8621514" y="5201561"/>
            <a:ext cx="445770" cy="133350"/>
          </a:xfrm>
          <a:custGeom>
            <a:avLst/>
            <a:gdLst/>
            <a:ahLst/>
            <a:cxnLst/>
            <a:rect l="l" t="t" r="r" b="b"/>
            <a:pathLst>
              <a:path w="445770" h="133350">
                <a:moveTo>
                  <a:pt x="445402" y="0"/>
                </a:moveTo>
                <a:lnTo>
                  <a:pt x="0" y="0"/>
                </a:lnTo>
                <a:lnTo>
                  <a:pt x="0" y="133337"/>
                </a:lnTo>
                <a:lnTo>
                  <a:pt x="445402" y="133337"/>
                </a:lnTo>
                <a:lnTo>
                  <a:pt x="445402" y="0"/>
                </a:lnTo>
                <a:close/>
              </a:path>
            </a:pathLst>
          </a:custGeom>
          <a:solidFill>
            <a:srgbClr val="4368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 txBox="1"/>
          <p:nvPr/>
        </p:nvSpPr>
        <p:spPr>
          <a:xfrm>
            <a:off x="7007056" y="3719909"/>
            <a:ext cx="467359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-10" b="1">
                <a:solidFill>
                  <a:srgbClr val="001F5F"/>
                </a:solidFill>
                <a:latin typeface="Palatino Linotype"/>
                <a:cs typeface="Palatino Linotype"/>
              </a:rPr>
              <a:t>45,5%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7562685" y="4266555"/>
            <a:ext cx="46672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-10" b="1">
                <a:solidFill>
                  <a:srgbClr val="001F5F"/>
                </a:solidFill>
                <a:latin typeface="Palatino Linotype"/>
                <a:cs typeface="Palatino Linotype"/>
              </a:rPr>
              <a:t>27,5%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8118316" y="4351545"/>
            <a:ext cx="46672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-10" b="1">
                <a:solidFill>
                  <a:srgbClr val="001F5F"/>
                </a:solidFill>
                <a:latin typeface="Palatino Linotype"/>
                <a:cs typeface="Palatino Linotype"/>
              </a:rPr>
              <a:t>22,5%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8716500" y="4946893"/>
            <a:ext cx="38290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-20" b="1">
                <a:solidFill>
                  <a:srgbClr val="001F5F"/>
                </a:solidFill>
                <a:latin typeface="Palatino Linotype"/>
                <a:cs typeface="Palatino Linotype"/>
              </a:rPr>
              <a:t>3,5%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75" name="object 75" descr=""/>
          <p:cNvSpPr/>
          <p:nvPr/>
        </p:nvSpPr>
        <p:spPr>
          <a:xfrm>
            <a:off x="7673970" y="3175973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09" h="80010">
                <a:moveTo>
                  <a:pt x="79434" y="0"/>
                </a:moveTo>
                <a:lnTo>
                  <a:pt x="0" y="0"/>
                </a:lnTo>
                <a:lnTo>
                  <a:pt x="0" y="79434"/>
                </a:lnTo>
                <a:lnTo>
                  <a:pt x="79434" y="79434"/>
                </a:lnTo>
                <a:lnTo>
                  <a:pt x="7943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 txBox="1"/>
          <p:nvPr/>
        </p:nvSpPr>
        <p:spPr>
          <a:xfrm>
            <a:off x="6995707" y="2887379"/>
            <a:ext cx="2155190" cy="4051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b="1">
                <a:solidFill>
                  <a:srgbClr val="001F5F"/>
                </a:solidFill>
                <a:latin typeface="Palatino Linotype"/>
                <a:cs typeface="Palatino Linotype"/>
              </a:rPr>
              <a:t>Возрастная</a:t>
            </a:r>
            <a:r>
              <a:rPr dirty="0" sz="1450" spc="15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50" spc="-10" b="1">
                <a:solidFill>
                  <a:srgbClr val="001F5F"/>
                </a:solidFill>
                <a:latin typeface="Palatino Linotype"/>
                <a:cs typeface="Palatino Linotype"/>
              </a:rPr>
              <a:t>категория</a:t>
            </a:r>
            <a:endParaRPr sz="1450">
              <a:latin typeface="Palatino Linotype"/>
              <a:cs typeface="Palatino Linotype"/>
            </a:endParaRPr>
          </a:p>
          <a:p>
            <a:pPr marL="795020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solidFill>
                  <a:srgbClr val="001F5F"/>
                </a:solidFill>
                <a:latin typeface="Palatino Linotype"/>
                <a:cs typeface="Palatino Linotype"/>
              </a:rPr>
              <a:t>Молодой</a:t>
            </a:r>
            <a:r>
              <a:rPr dirty="0" sz="1000" spc="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000" b="1">
                <a:solidFill>
                  <a:srgbClr val="001F5F"/>
                </a:solidFill>
                <a:latin typeface="Palatino Linotype"/>
                <a:cs typeface="Palatino Linotype"/>
              </a:rPr>
              <a:t>(18</a:t>
            </a:r>
            <a:r>
              <a:rPr dirty="0" sz="1000" spc="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000" b="1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dirty="0" sz="1000" spc="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000" b="1">
                <a:solidFill>
                  <a:srgbClr val="001F5F"/>
                </a:solidFill>
                <a:latin typeface="Palatino Linotype"/>
                <a:cs typeface="Palatino Linotype"/>
              </a:rPr>
              <a:t>44</a:t>
            </a:r>
            <a:r>
              <a:rPr dirty="0" sz="1000" spc="4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000" spc="-20" b="1">
                <a:solidFill>
                  <a:srgbClr val="001F5F"/>
                </a:solidFill>
                <a:latin typeface="Palatino Linotype"/>
                <a:cs typeface="Palatino Linotype"/>
              </a:rPr>
              <a:t>лет)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77" name="object 77" descr=""/>
          <p:cNvSpPr/>
          <p:nvPr/>
        </p:nvSpPr>
        <p:spPr>
          <a:xfrm>
            <a:off x="7673970" y="3478109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09" h="80010">
                <a:moveTo>
                  <a:pt x="79434" y="0"/>
                </a:moveTo>
                <a:lnTo>
                  <a:pt x="0" y="0"/>
                </a:lnTo>
                <a:lnTo>
                  <a:pt x="0" y="79434"/>
                </a:lnTo>
                <a:lnTo>
                  <a:pt x="79434" y="79434"/>
                </a:lnTo>
                <a:lnTo>
                  <a:pt x="7943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 txBox="1"/>
          <p:nvPr/>
        </p:nvSpPr>
        <p:spPr>
          <a:xfrm>
            <a:off x="7778176" y="3412216"/>
            <a:ext cx="1345565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b="1">
                <a:solidFill>
                  <a:srgbClr val="001F5F"/>
                </a:solidFill>
                <a:latin typeface="Palatino Linotype"/>
                <a:cs typeface="Palatino Linotype"/>
              </a:rPr>
              <a:t>Средний</a:t>
            </a:r>
            <a:r>
              <a:rPr dirty="0" sz="1000" spc="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000" b="1">
                <a:solidFill>
                  <a:srgbClr val="001F5F"/>
                </a:solidFill>
                <a:latin typeface="Palatino Linotype"/>
                <a:cs typeface="Palatino Linotype"/>
              </a:rPr>
              <a:t>(45</a:t>
            </a:r>
            <a:r>
              <a:rPr dirty="0" sz="1000" spc="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000" b="1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dirty="0" sz="1000" spc="2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000" b="1">
                <a:solidFill>
                  <a:srgbClr val="001F5F"/>
                </a:solidFill>
                <a:latin typeface="Palatino Linotype"/>
                <a:cs typeface="Palatino Linotype"/>
              </a:rPr>
              <a:t>59</a:t>
            </a:r>
            <a:r>
              <a:rPr dirty="0" sz="1000" spc="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000" spc="-20" b="1">
                <a:solidFill>
                  <a:srgbClr val="001F5F"/>
                </a:solidFill>
                <a:latin typeface="Palatino Linotype"/>
                <a:cs typeface="Palatino Linotype"/>
              </a:rPr>
              <a:t>лет)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79" name="object 79" descr=""/>
          <p:cNvSpPr/>
          <p:nvPr/>
        </p:nvSpPr>
        <p:spPr>
          <a:xfrm>
            <a:off x="7673970" y="3780245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09" h="80010">
                <a:moveTo>
                  <a:pt x="79434" y="0"/>
                </a:moveTo>
                <a:lnTo>
                  <a:pt x="0" y="0"/>
                </a:lnTo>
                <a:lnTo>
                  <a:pt x="0" y="79434"/>
                </a:lnTo>
                <a:lnTo>
                  <a:pt x="79434" y="79434"/>
                </a:lnTo>
                <a:lnTo>
                  <a:pt x="7943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 txBox="1"/>
          <p:nvPr/>
        </p:nvSpPr>
        <p:spPr>
          <a:xfrm>
            <a:off x="7778176" y="3714353"/>
            <a:ext cx="1455420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b="1">
                <a:solidFill>
                  <a:srgbClr val="001F5F"/>
                </a:solidFill>
                <a:latin typeface="Palatino Linotype"/>
                <a:cs typeface="Palatino Linotype"/>
              </a:rPr>
              <a:t>Пожилой</a:t>
            </a:r>
            <a:r>
              <a:rPr dirty="0" sz="1000" spc="2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000" b="1">
                <a:solidFill>
                  <a:srgbClr val="001F5F"/>
                </a:solidFill>
                <a:latin typeface="Palatino Linotype"/>
                <a:cs typeface="Palatino Linotype"/>
              </a:rPr>
              <a:t>(60</a:t>
            </a:r>
            <a:r>
              <a:rPr dirty="0" sz="1000" spc="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000" b="1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dirty="0" sz="1000" spc="4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000" b="1">
                <a:solidFill>
                  <a:srgbClr val="001F5F"/>
                </a:solidFill>
                <a:latin typeface="Palatino Linotype"/>
                <a:cs typeface="Palatino Linotype"/>
              </a:rPr>
              <a:t>74</a:t>
            </a:r>
            <a:r>
              <a:rPr dirty="0" sz="1000" spc="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000" spc="-10" b="1">
                <a:solidFill>
                  <a:srgbClr val="001F5F"/>
                </a:solidFill>
                <a:latin typeface="Palatino Linotype"/>
                <a:cs typeface="Palatino Linotype"/>
              </a:rPr>
              <a:t>года)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81" name="object 81" descr=""/>
          <p:cNvSpPr/>
          <p:nvPr/>
        </p:nvSpPr>
        <p:spPr>
          <a:xfrm>
            <a:off x="7673970" y="4082381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09" h="80010">
                <a:moveTo>
                  <a:pt x="79434" y="0"/>
                </a:moveTo>
                <a:lnTo>
                  <a:pt x="0" y="0"/>
                </a:lnTo>
                <a:lnTo>
                  <a:pt x="0" y="79434"/>
                </a:lnTo>
                <a:lnTo>
                  <a:pt x="79434" y="79434"/>
                </a:lnTo>
                <a:lnTo>
                  <a:pt x="79434" y="0"/>
                </a:lnTo>
                <a:close/>
              </a:path>
            </a:pathLst>
          </a:custGeom>
          <a:solidFill>
            <a:srgbClr val="4368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 txBox="1"/>
          <p:nvPr/>
        </p:nvSpPr>
        <p:spPr>
          <a:xfrm>
            <a:off x="7778176" y="4016488"/>
            <a:ext cx="1544320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b="1">
                <a:solidFill>
                  <a:srgbClr val="001F5F"/>
                </a:solidFill>
                <a:latin typeface="Palatino Linotype"/>
                <a:cs typeface="Palatino Linotype"/>
              </a:rPr>
              <a:t>Старческий</a:t>
            </a:r>
            <a:r>
              <a:rPr dirty="0" sz="1000" spc="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000" b="1">
                <a:solidFill>
                  <a:srgbClr val="001F5F"/>
                </a:solidFill>
                <a:latin typeface="Palatino Linotype"/>
                <a:cs typeface="Palatino Linotype"/>
              </a:rPr>
              <a:t>(75</a:t>
            </a:r>
            <a:r>
              <a:rPr dirty="0" sz="1000" spc="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000" b="1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dirty="0" sz="1000" spc="5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000" b="1">
                <a:solidFill>
                  <a:srgbClr val="001F5F"/>
                </a:solidFill>
                <a:latin typeface="Palatino Linotype"/>
                <a:cs typeface="Palatino Linotype"/>
              </a:rPr>
              <a:t>90</a:t>
            </a:r>
            <a:r>
              <a:rPr dirty="0" sz="1000" spc="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000" spc="-20" b="1">
                <a:solidFill>
                  <a:srgbClr val="001F5F"/>
                </a:solidFill>
                <a:latin typeface="Palatino Linotype"/>
                <a:cs typeface="Palatino Linotype"/>
              </a:rPr>
              <a:t>лет)</a:t>
            </a:r>
            <a:endParaRPr sz="1000">
              <a:latin typeface="Palatino Linotype"/>
              <a:cs typeface="Palatino Linotype"/>
            </a:endParaRPr>
          </a:p>
        </p:txBody>
      </p:sp>
      <p:grpSp>
        <p:nvGrpSpPr>
          <p:cNvPr id="83" name="object 83" descr=""/>
          <p:cNvGrpSpPr/>
          <p:nvPr/>
        </p:nvGrpSpPr>
        <p:grpSpPr>
          <a:xfrm>
            <a:off x="10411710" y="13424661"/>
            <a:ext cx="1571625" cy="1576070"/>
            <a:chOff x="10411710" y="13424661"/>
            <a:chExt cx="1571625" cy="1576070"/>
          </a:xfrm>
        </p:grpSpPr>
        <p:sp>
          <p:nvSpPr>
            <p:cNvPr id="84" name="object 84" descr=""/>
            <p:cNvSpPr/>
            <p:nvPr/>
          </p:nvSpPr>
          <p:spPr>
            <a:xfrm>
              <a:off x="11199599" y="13428916"/>
              <a:ext cx="784225" cy="1144270"/>
            </a:xfrm>
            <a:custGeom>
              <a:avLst/>
              <a:gdLst/>
              <a:ahLst/>
              <a:cxnLst/>
              <a:rect l="l" t="t" r="r" b="b"/>
              <a:pathLst>
                <a:path w="784225" h="1144269">
                  <a:moveTo>
                    <a:pt x="0" y="0"/>
                  </a:moveTo>
                  <a:lnTo>
                    <a:pt x="0" y="783709"/>
                  </a:lnTo>
                  <a:lnTo>
                    <a:pt x="696000" y="1143825"/>
                  </a:lnTo>
                  <a:lnTo>
                    <a:pt x="719003" y="1095410"/>
                  </a:lnTo>
                  <a:lnTo>
                    <a:pt x="738589" y="1045680"/>
                  </a:lnTo>
                  <a:lnTo>
                    <a:pt x="754714" y="994818"/>
                  </a:lnTo>
                  <a:lnTo>
                    <a:pt x="767332" y="943007"/>
                  </a:lnTo>
                  <a:lnTo>
                    <a:pt x="776401" y="890430"/>
                  </a:lnTo>
                  <a:lnTo>
                    <a:pt x="781875" y="837270"/>
                  </a:lnTo>
                  <a:lnTo>
                    <a:pt x="783709" y="783709"/>
                  </a:lnTo>
                  <a:lnTo>
                    <a:pt x="782279" y="735963"/>
                  </a:lnTo>
                  <a:lnTo>
                    <a:pt x="778042" y="688975"/>
                  </a:lnTo>
                  <a:lnTo>
                    <a:pt x="771082" y="642825"/>
                  </a:lnTo>
                  <a:lnTo>
                    <a:pt x="761479" y="597597"/>
                  </a:lnTo>
                  <a:lnTo>
                    <a:pt x="749317" y="553371"/>
                  </a:lnTo>
                  <a:lnTo>
                    <a:pt x="734676" y="510231"/>
                  </a:lnTo>
                  <a:lnTo>
                    <a:pt x="717639" y="468257"/>
                  </a:lnTo>
                  <a:lnTo>
                    <a:pt x="698289" y="427532"/>
                  </a:lnTo>
                  <a:lnTo>
                    <a:pt x="676706" y="388137"/>
                  </a:lnTo>
                  <a:lnTo>
                    <a:pt x="652973" y="350156"/>
                  </a:lnTo>
                  <a:lnTo>
                    <a:pt x="627172" y="313668"/>
                  </a:lnTo>
                  <a:lnTo>
                    <a:pt x="599385" y="278758"/>
                  </a:lnTo>
                  <a:lnTo>
                    <a:pt x="569693" y="245506"/>
                  </a:lnTo>
                  <a:lnTo>
                    <a:pt x="538180" y="213994"/>
                  </a:lnTo>
                  <a:lnTo>
                    <a:pt x="504926" y="184304"/>
                  </a:lnTo>
                  <a:lnTo>
                    <a:pt x="470015" y="156519"/>
                  </a:lnTo>
                  <a:lnTo>
                    <a:pt x="433527" y="130720"/>
                  </a:lnTo>
                  <a:lnTo>
                    <a:pt x="395545" y="106990"/>
                  </a:lnTo>
                  <a:lnTo>
                    <a:pt x="356151" y="85409"/>
                  </a:lnTo>
                  <a:lnTo>
                    <a:pt x="315427" y="66060"/>
                  </a:lnTo>
                  <a:lnTo>
                    <a:pt x="273454" y="49026"/>
                  </a:lnTo>
                  <a:lnTo>
                    <a:pt x="230315" y="34387"/>
                  </a:lnTo>
                  <a:lnTo>
                    <a:pt x="186093" y="22226"/>
                  </a:lnTo>
                  <a:lnTo>
                    <a:pt x="140868" y="12625"/>
                  </a:lnTo>
                  <a:lnTo>
                    <a:pt x="94722" y="5665"/>
                  </a:lnTo>
                  <a:lnTo>
                    <a:pt x="47739" y="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0755024" y="14212625"/>
              <a:ext cx="1141095" cy="784225"/>
            </a:xfrm>
            <a:custGeom>
              <a:avLst/>
              <a:gdLst/>
              <a:ahLst/>
              <a:cxnLst/>
              <a:rect l="l" t="t" r="r" b="b"/>
              <a:pathLst>
                <a:path w="1141095" h="784225">
                  <a:moveTo>
                    <a:pt x="444574" y="0"/>
                  </a:moveTo>
                  <a:lnTo>
                    <a:pt x="0" y="645348"/>
                  </a:lnTo>
                  <a:lnTo>
                    <a:pt x="20509" y="659022"/>
                  </a:lnTo>
                  <a:lnTo>
                    <a:pt x="41424" y="672026"/>
                  </a:lnTo>
                  <a:lnTo>
                    <a:pt x="84399" y="696000"/>
                  </a:lnTo>
                  <a:lnTo>
                    <a:pt x="127457" y="716673"/>
                  </a:lnTo>
                  <a:lnTo>
                    <a:pt x="171132" y="734505"/>
                  </a:lnTo>
                  <a:lnTo>
                    <a:pt x="215315" y="749533"/>
                  </a:lnTo>
                  <a:lnTo>
                    <a:pt x="259894" y="761790"/>
                  </a:lnTo>
                  <a:lnTo>
                    <a:pt x="304760" y="771313"/>
                  </a:lnTo>
                  <a:lnTo>
                    <a:pt x="349801" y="778137"/>
                  </a:lnTo>
                  <a:lnTo>
                    <a:pt x="394907" y="782296"/>
                  </a:lnTo>
                  <a:lnTo>
                    <a:pt x="439969" y="783825"/>
                  </a:lnTo>
                  <a:lnTo>
                    <a:pt x="484874" y="782761"/>
                  </a:lnTo>
                  <a:lnTo>
                    <a:pt x="529513" y="779138"/>
                  </a:lnTo>
                  <a:lnTo>
                    <a:pt x="573776" y="772991"/>
                  </a:lnTo>
                  <a:lnTo>
                    <a:pt x="617551" y="764356"/>
                  </a:lnTo>
                  <a:lnTo>
                    <a:pt x="660729" y="753267"/>
                  </a:lnTo>
                  <a:lnTo>
                    <a:pt x="703198" y="739760"/>
                  </a:lnTo>
                  <a:lnTo>
                    <a:pt x="744849" y="723870"/>
                  </a:lnTo>
                  <a:lnTo>
                    <a:pt x="785570" y="705633"/>
                  </a:lnTo>
                  <a:lnTo>
                    <a:pt x="825252" y="685082"/>
                  </a:lnTo>
                  <a:lnTo>
                    <a:pt x="863783" y="662254"/>
                  </a:lnTo>
                  <a:lnTo>
                    <a:pt x="901054" y="637184"/>
                  </a:lnTo>
                  <a:lnTo>
                    <a:pt x="936953" y="609906"/>
                  </a:lnTo>
                  <a:lnTo>
                    <a:pt x="971371" y="580456"/>
                  </a:lnTo>
                  <a:lnTo>
                    <a:pt x="1004197" y="548870"/>
                  </a:lnTo>
                  <a:lnTo>
                    <a:pt x="1035320" y="515182"/>
                  </a:lnTo>
                  <a:lnTo>
                    <a:pt x="1064629" y="479427"/>
                  </a:lnTo>
                  <a:lnTo>
                    <a:pt x="1092016" y="441641"/>
                  </a:lnTo>
                  <a:lnTo>
                    <a:pt x="1117367" y="401859"/>
                  </a:lnTo>
                  <a:lnTo>
                    <a:pt x="1140575" y="360116"/>
                  </a:lnTo>
                  <a:lnTo>
                    <a:pt x="44457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0755024" y="14212625"/>
              <a:ext cx="1141095" cy="784225"/>
            </a:xfrm>
            <a:custGeom>
              <a:avLst/>
              <a:gdLst/>
              <a:ahLst/>
              <a:cxnLst/>
              <a:rect l="l" t="t" r="r" b="b"/>
              <a:pathLst>
                <a:path w="1141095" h="784225">
                  <a:moveTo>
                    <a:pt x="1140575" y="360116"/>
                  </a:moveTo>
                  <a:lnTo>
                    <a:pt x="1117367" y="401859"/>
                  </a:lnTo>
                  <a:lnTo>
                    <a:pt x="1092016" y="441641"/>
                  </a:lnTo>
                  <a:lnTo>
                    <a:pt x="1064629" y="479427"/>
                  </a:lnTo>
                  <a:lnTo>
                    <a:pt x="1035320" y="515182"/>
                  </a:lnTo>
                  <a:lnTo>
                    <a:pt x="1004197" y="548870"/>
                  </a:lnTo>
                  <a:lnTo>
                    <a:pt x="971371" y="580456"/>
                  </a:lnTo>
                  <a:lnTo>
                    <a:pt x="936953" y="609906"/>
                  </a:lnTo>
                  <a:lnTo>
                    <a:pt x="901054" y="637184"/>
                  </a:lnTo>
                  <a:lnTo>
                    <a:pt x="863783" y="662254"/>
                  </a:lnTo>
                  <a:lnTo>
                    <a:pt x="825252" y="685082"/>
                  </a:lnTo>
                  <a:lnTo>
                    <a:pt x="785570" y="705633"/>
                  </a:lnTo>
                  <a:lnTo>
                    <a:pt x="744849" y="723870"/>
                  </a:lnTo>
                  <a:lnTo>
                    <a:pt x="703198" y="739760"/>
                  </a:lnTo>
                  <a:lnTo>
                    <a:pt x="660729" y="753267"/>
                  </a:lnTo>
                  <a:lnTo>
                    <a:pt x="617551" y="764356"/>
                  </a:lnTo>
                  <a:lnTo>
                    <a:pt x="573776" y="772991"/>
                  </a:lnTo>
                  <a:lnTo>
                    <a:pt x="529513" y="779138"/>
                  </a:lnTo>
                  <a:lnTo>
                    <a:pt x="484874" y="782761"/>
                  </a:lnTo>
                  <a:lnTo>
                    <a:pt x="439969" y="783825"/>
                  </a:lnTo>
                  <a:lnTo>
                    <a:pt x="394907" y="782296"/>
                  </a:lnTo>
                  <a:lnTo>
                    <a:pt x="349801" y="778137"/>
                  </a:lnTo>
                  <a:lnTo>
                    <a:pt x="304760" y="771313"/>
                  </a:lnTo>
                  <a:lnTo>
                    <a:pt x="259894" y="761790"/>
                  </a:lnTo>
                  <a:lnTo>
                    <a:pt x="215315" y="749533"/>
                  </a:lnTo>
                  <a:lnTo>
                    <a:pt x="171132" y="734505"/>
                  </a:lnTo>
                  <a:lnTo>
                    <a:pt x="127457" y="716673"/>
                  </a:lnTo>
                  <a:lnTo>
                    <a:pt x="84399" y="696000"/>
                  </a:lnTo>
                  <a:lnTo>
                    <a:pt x="41424" y="672026"/>
                  </a:lnTo>
                  <a:lnTo>
                    <a:pt x="0" y="645348"/>
                  </a:lnTo>
                  <a:lnTo>
                    <a:pt x="444574" y="0"/>
                  </a:lnTo>
                  <a:lnTo>
                    <a:pt x="1140575" y="360116"/>
                  </a:lnTo>
                  <a:close/>
                </a:path>
              </a:pathLst>
            </a:custGeom>
            <a:ln w="85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0415966" y="13905879"/>
              <a:ext cx="784225" cy="952500"/>
            </a:xfrm>
            <a:custGeom>
              <a:avLst/>
              <a:gdLst/>
              <a:ahLst/>
              <a:cxnLst/>
              <a:rect l="l" t="t" r="r" b="b"/>
              <a:pathLst>
                <a:path w="784225" h="952500">
                  <a:moveTo>
                    <a:pt x="62454" y="0"/>
                  </a:moveTo>
                  <a:lnTo>
                    <a:pt x="44913" y="45006"/>
                  </a:lnTo>
                  <a:lnTo>
                    <a:pt x="30302" y="90519"/>
                  </a:lnTo>
                  <a:lnTo>
                    <a:pt x="18588" y="136419"/>
                  </a:lnTo>
                  <a:lnTo>
                    <a:pt x="9735" y="182588"/>
                  </a:lnTo>
                  <a:lnTo>
                    <a:pt x="3710" y="228905"/>
                  </a:lnTo>
                  <a:lnTo>
                    <a:pt x="476" y="275252"/>
                  </a:lnTo>
                  <a:lnTo>
                    <a:pt x="0" y="321510"/>
                  </a:lnTo>
                  <a:lnTo>
                    <a:pt x="2246" y="367559"/>
                  </a:lnTo>
                  <a:lnTo>
                    <a:pt x="7180" y="413279"/>
                  </a:lnTo>
                  <a:lnTo>
                    <a:pt x="14768" y="458552"/>
                  </a:lnTo>
                  <a:lnTo>
                    <a:pt x="24974" y="503258"/>
                  </a:lnTo>
                  <a:lnTo>
                    <a:pt x="37764" y="547278"/>
                  </a:lnTo>
                  <a:lnTo>
                    <a:pt x="53103" y="590492"/>
                  </a:lnTo>
                  <a:lnTo>
                    <a:pt x="70956" y="632782"/>
                  </a:lnTo>
                  <a:lnTo>
                    <a:pt x="91289" y="674028"/>
                  </a:lnTo>
                  <a:lnTo>
                    <a:pt x="114067" y="714110"/>
                  </a:lnTo>
                  <a:lnTo>
                    <a:pt x="139256" y="752910"/>
                  </a:lnTo>
                  <a:lnTo>
                    <a:pt x="166820" y="790308"/>
                  </a:lnTo>
                  <a:lnTo>
                    <a:pt x="196724" y="826185"/>
                  </a:lnTo>
                  <a:lnTo>
                    <a:pt x="228935" y="860421"/>
                  </a:lnTo>
                  <a:lnTo>
                    <a:pt x="263417" y="892898"/>
                  </a:lnTo>
                  <a:lnTo>
                    <a:pt x="300136" y="923495"/>
                  </a:lnTo>
                  <a:lnTo>
                    <a:pt x="339057" y="952094"/>
                  </a:lnTo>
                  <a:lnTo>
                    <a:pt x="783632" y="306746"/>
                  </a:lnTo>
                  <a:lnTo>
                    <a:pt x="6245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0415966" y="13905879"/>
              <a:ext cx="784225" cy="952500"/>
            </a:xfrm>
            <a:custGeom>
              <a:avLst/>
              <a:gdLst/>
              <a:ahLst/>
              <a:cxnLst/>
              <a:rect l="l" t="t" r="r" b="b"/>
              <a:pathLst>
                <a:path w="784225" h="952500">
                  <a:moveTo>
                    <a:pt x="339057" y="952094"/>
                  </a:moveTo>
                  <a:lnTo>
                    <a:pt x="300136" y="923495"/>
                  </a:lnTo>
                  <a:lnTo>
                    <a:pt x="263417" y="892898"/>
                  </a:lnTo>
                  <a:lnTo>
                    <a:pt x="228935" y="860421"/>
                  </a:lnTo>
                  <a:lnTo>
                    <a:pt x="196724" y="826185"/>
                  </a:lnTo>
                  <a:lnTo>
                    <a:pt x="166820" y="790308"/>
                  </a:lnTo>
                  <a:lnTo>
                    <a:pt x="139256" y="752910"/>
                  </a:lnTo>
                  <a:lnTo>
                    <a:pt x="114067" y="714110"/>
                  </a:lnTo>
                  <a:lnTo>
                    <a:pt x="91289" y="674028"/>
                  </a:lnTo>
                  <a:lnTo>
                    <a:pt x="70956" y="632782"/>
                  </a:lnTo>
                  <a:lnTo>
                    <a:pt x="53103" y="590492"/>
                  </a:lnTo>
                  <a:lnTo>
                    <a:pt x="37764" y="547278"/>
                  </a:lnTo>
                  <a:lnTo>
                    <a:pt x="24974" y="503258"/>
                  </a:lnTo>
                  <a:lnTo>
                    <a:pt x="14768" y="458552"/>
                  </a:lnTo>
                  <a:lnTo>
                    <a:pt x="7180" y="413279"/>
                  </a:lnTo>
                  <a:lnTo>
                    <a:pt x="2246" y="367559"/>
                  </a:lnTo>
                  <a:lnTo>
                    <a:pt x="0" y="321510"/>
                  </a:lnTo>
                  <a:lnTo>
                    <a:pt x="476" y="275252"/>
                  </a:lnTo>
                  <a:lnTo>
                    <a:pt x="3710" y="228905"/>
                  </a:lnTo>
                  <a:lnTo>
                    <a:pt x="9735" y="182588"/>
                  </a:lnTo>
                  <a:lnTo>
                    <a:pt x="18588" y="136419"/>
                  </a:lnTo>
                  <a:lnTo>
                    <a:pt x="30302" y="90519"/>
                  </a:lnTo>
                  <a:lnTo>
                    <a:pt x="44913" y="45006"/>
                  </a:lnTo>
                  <a:lnTo>
                    <a:pt x="62454" y="0"/>
                  </a:lnTo>
                  <a:lnTo>
                    <a:pt x="783632" y="306746"/>
                  </a:lnTo>
                  <a:lnTo>
                    <a:pt x="339057" y="952094"/>
                  </a:lnTo>
                  <a:close/>
                </a:path>
              </a:pathLst>
            </a:custGeom>
            <a:ln w="85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0478420" y="13596414"/>
              <a:ext cx="721360" cy="616585"/>
            </a:xfrm>
            <a:custGeom>
              <a:avLst/>
              <a:gdLst/>
              <a:ahLst/>
              <a:cxnLst/>
              <a:rect l="l" t="t" r="r" b="b"/>
              <a:pathLst>
                <a:path w="721359" h="616584">
                  <a:moveTo>
                    <a:pt x="236945" y="0"/>
                  </a:moveTo>
                  <a:lnTo>
                    <a:pt x="199084" y="31733"/>
                  </a:lnTo>
                  <a:lnTo>
                    <a:pt x="163402" y="65683"/>
                  </a:lnTo>
                  <a:lnTo>
                    <a:pt x="129985" y="101734"/>
                  </a:lnTo>
                  <a:lnTo>
                    <a:pt x="98924" y="139771"/>
                  </a:lnTo>
                  <a:lnTo>
                    <a:pt x="70306" y="179679"/>
                  </a:lnTo>
                  <a:lnTo>
                    <a:pt x="44220" y="221340"/>
                  </a:lnTo>
                  <a:lnTo>
                    <a:pt x="20755" y="264641"/>
                  </a:lnTo>
                  <a:lnTo>
                    <a:pt x="0" y="309464"/>
                  </a:lnTo>
                  <a:lnTo>
                    <a:pt x="721178" y="616210"/>
                  </a:lnTo>
                  <a:lnTo>
                    <a:pt x="23694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0478420" y="13596414"/>
              <a:ext cx="721360" cy="616585"/>
            </a:xfrm>
            <a:custGeom>
              <a:avLst/>
              <a:gdLst/>
              <a:ahLst/>
              <a:cxnLst/>
              <a:rect l="l" t="t" r="r" b="b"/>
              <a:pathLst>
                <a:path w="721359" h="616584">
                  <a:moveTo>
                    <a:pt x="0" y="309464"/>
                  </a:moveTo>
                  <a:lnTo>
                    <a:pt x="20755" y="264641"/>
                  </a:lnTo>
                  <a:lnTo>
                    <a:pt x="44220" y="221340"/>
                  </a:lnTo>
                  <a:lnTo>
                    <a:pt x="70306" y="179679"/>
                  </a:lnTo>
                  <a:lnTo>
                    <a:pt x="98924" y="139771"/>
                  </a:lnTo>
                  <a:lnTo>
                    <a:pt x="129985" y="101734"/>
                  </a:lnTo>
                  <a:lnTo>
                    <a:pt x="163402" y="65683"/>
                  </a:lnTo>
                  <a:lnTo>
                    <a:pt x="199084" y="31733"/>
                  </a:lnTo>
                  <a:lnTo>
                    <a:pt x="236945" y="0"/>
                  </a:lnTo>
                  <a:lnTo>
                    <a:pt x="721178" y="616210"/>
                  </a:lnTo>
                  <a:lnTo>
                    <a:pt x="0" y="309464"/>
                  </a:lnTo>
                  <a:close/>
                </a:path>
              </a:pathLst>
            </a:custGeom>
            <a:ln w="85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0715365" y="13428916"/>
              <a:ext cx="484505" cy="784225"/>
            </a:xfrm>
            <a:custGeom>
              <a:avLst/>
              <a:gdLst/>
              <a:ahLst/>
              <a:cxnLst/>
              <a:rect l="l" t="t" r="r" b="b"/>
              <a:pathLst>
                <a:path w="484504" h="784225">
                  <a:moveTo>
                    <a:pt x="484233" y="0"/>
                  </a:moveTo>
                  <a:lnTo>
                    <a:pt x="431734" y="1760"/>
                  </a:lnTo>
                  <a:lnTo>
                    <a:pt x="379704" y="7002"/>
                  </a:lnTo>
                  <a:lnTo>
                    <a:pt x="328306" y="15670"/>
                  </a:lnTo>
                  <a:lnTo>
                    <a:pt x="277705" y="27707"/>
                  </a:lnTo>
                  <a:lnTo>
                    <a:pt x="228064" y="43056"/>
                  </a:lnTo>
                  <a:lnTo>
                    <a:pt x="179548" y="61661"/>
                  </a:lnTo>
                  <a:lnTo>
                    <a:pt x="132319" y="83464"/>
                  </a:lnTo>
                  <a:lnTo>
                    <a:pt x="86542" y="108409"/>
                  </a:lnTo>
                  <a:lnTo>
                    <a:pt x="42381" y="136439"/>
                  </a:lnTo>
                  <a:lnTo>
                    <a:pt x="0" y="167498"/>
                  </a:lnTo>
                  <a:lnTo>
                    <a:pt x="484233" y="783709"/>
                  </a:lnTo>
                  <a:lnTo>
                    <a:pt x="48423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0715365" y="13428916"/>
              <a:ext cx="484505" cy="784225"/>
            </a:xfrm>
            <a:custGeom>
              <a:avLst/>
              <a:gdLst/>
              <a:ahLst/>
              <a:cxnLst/>
              <a:rect l="l" t="t" r="r" b="b"/>
              <a:pathLst>
                <a:path w="484504" h="784225">
                  <a:moveTo>
                    <a:pt x="0" y="167498"/>
                  </a:moveTo>
                  <a:lnTo>
                    <a:pt x="42381" y="136439"/>
                  </a:lnTo>
                  <a:lnTo>
                    <a:pt x="86542" y="108409"/>
                  </a:lnTo>
                  <a:lnTo>
                    <a:pt x="132319" y="83464"/>
                  </a:lnTo>
                  <a:lnTo>
                    <a:pt x="179548" y="61661"/>
                  </a:lnTo>
                  <a:lnTo>
                    <a:pt x="228064" y="43056"/>
                  </a:lnTo>
                  <a:lnTo>
                    <a:pt x="277705" y="27707"/>
                  </a:lnTo>
                  <a:lnTo>
                    <a:pt x="328306" y="15670"/>
                  </a:lnTo>
                  <a:lnTo>
                    <a:pt x="379704" y="7002"/>
                  </a:lnTo>
                  <a:lnTo>
                    <a:pt x="431734" y="1760"/>
                  </a:lnTo>
                  <a:lnTo>
                    <a:pt x="484233" y="0"/>
                  </a:lnTo>
                  <a:lnTo>
                    <a:pt x="484233" y="783709"/>
                  </a:lnTo>
                  <a:lnTo>
                    <a:pt x="0" y="167498"/>
                  </a:lnTo>
                  <a:close/>
                </a:path>
              </a:pathLst>
            </a:custGeom>
            <a:ln w="85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" name="object 93" descr=""/>
          <p:cNvSpPr txBox="1"/>
          <p:nvPr/>
        </p:nvSpPr>
        <p:spPr>
          <a:xfrm>
            <a:off x="11415865" y="13785848"/>
            <a:ext cx="427355" cy="2813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34%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11136543" y="14588294"/>
            <a:ext cx="587375" cy="2813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650" spc="-10" b="1">
                <a:solidFill>
                  <a:srgbClr val="001F5F"/>
                </a:solidFill>
                <a:latin typeface="Palatino Linotype"/>
                <a:cs typeface="Palatino Linotype"/>
              </a:rPr>
              <a:t>26.7%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10471572" y="14193519"/>
            <a:ext cx="587375" cy="2813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650" spc="-10" b="1">
                <a:solidFill>
                  <a:srgbClr val="001F5F"/>
                </a:solidFill>
                <a:latin typeface="Palatino Linotype"/>
                <a:cs typeface="Palatino Linotype"/>
              </a:rPr>
              <a:t>23.3%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10548566" y="13516781"/>
            <a:ext cx="671830" cy="4711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56540">
              <a:lnSpc>
                <a:spcPts val="1739"/>
              </a:lnSpc>
              <a:spcBef>
                <a:spcPts val="125"/>
              </a:spcBef>
            </a:pP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10%</a:t>
            </a:r>
            <a:endParaRPr sz="1650">
              <a:latin typeface="Palatino Linotype"/>
              <a:cs typeface="Palatino Linotype"/>
            </a:endParaRPr>
          </a:p>
          <a:p>
            <a:pPr marL="12700">
              <a:lnSpc>
                <a:spcPts val="1739"/>
              </a:lnSpc>
            </a:pPr>
            <a:r>
              <a:rPr dirty="0" sz="1650" spc="-20" b="1">
                <a:solidFill>
                  <a:srgbClr val="001F5F"/>
                </a:solidFill>
                <a:latin typeface="Palatino Linotype"/>
                <a:cs typeface="Palatino Linotype"/>
              </a:rPr>
              <a:t>5.4%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10915556" y="13033463"/>
            <a:ext cx="2024380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sng" sz="200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Palatino Linotype"/>
                <a:cs typeface="Palatino Linotype"/>
              </a:rPr>
              <a:t>Характер</a:t>
            </a:r>
            <a:r>
              <a:rPr dirty="0" u="sng" sz="2000" spc="-2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dirty="0" u="sng" sz="2000" spc="-1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Palatino Linotype"/>
                <a:cs typeface="Palatino Linotype"/>
              </a:rPr>
              <a:t>труда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98" name="object 98" descr=""/>
          <p:cNvSpPr/>
          <p:nvPr/>
        </p:nvSpPr>
        <p:spPr>
          <a:xfrm>
            <a:off x="12152107" y="13506755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4">
                <a:moveTo>
                  <a:pt x="86527" y="0"/>
                </a:moveTo>
                <a:lnTo>
                  <a:pt x="0" y="0"/>
                </a:lnTo>
                <a:lnTo>
                  <a:pt x="0" y="86527"/>
                </a:lnTo>
                <a:lnTo>
                  <a:pt x="86527" y="86527"/>
                </a:lnTo>
                <a:lnTo>
                  <a:pt x="8652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 txBox="1"/>
          <p:nvPr/>
        </p:nvSpPr>
        <p:spPr>
          <a:xfrm>
            <a:off x="12267662" y="13436902"/>
            <a:ext cx="919480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10" b="1">
                <a:solidFill>
                  <a:srgbClr val="001F5F"/>
                </a:solidFill>
                <a:latin typeface="Palatino Linotype"/>
                <a:cs typeface="Palatino Linotype"/>
              </a:rPr>
              <a:t>Умственный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100" name="object 100" descr=""/>
          <p:cNvSpPr/>
          <p:nvPr/>
        </p:nvSpPr>
        <p:spPr>
          <a:xfrm>
            <a:off x="12152107" y="13878396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4">
                <a:moveTo>
                  <a:pt x="86527" y="0"/>
                </a:moveTo>
                <a:lnTo>
                  <a:pt x="0" y="0"/>
                </a:lnTo>
                <a:lnTo>
                  <a:pt x="0" y="86527"/>
                </a:lnTo>
                <a:lnTo>
                  <a:pt x="86527" y="86527"/>
                </a:lnTo>
                <a:lnTo>
                  <a:pt x="8652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 txBox="1"/>
          <p:nvPr/>
        </p:nvSpPr>
        <p:spPr>
          <a:xfrm>
            <a:off x="12267662" y="13808662"/>
            <a:ext cx="914400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10" b="1">
                <a:solidFill>
                  <a:srgbClr val="001F5F"/>
                </a:solidFill>
                <a:latin typeface="Palatino Linotype"/>
                <a:cs typeface="Palatino Linotype"/>
              </a:rPr>
              <a:t>Физический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102" name="object 102" descr=""/>
          <p:cNvSpPr/>
          <p:nvPr/>
        </p:nvSpPr>
        <p:spPr>
          <a:xfrm>
            <a:off x="12152107" y="14250037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4">
                <a:moveTo>
                  <a:pt x="86527" y="0"/>
                </a:moveTo>
                <a:lnTo>
                  <a:pt x="0" y="0"/>
                </a:lnTo>
                <a:lnTo>
                  <a:pt x="0" y="86527"/>
                </a:lnTo>
                <a:lnTo>
                  <a:pt x="86527" y="86527"/>
                </a:lnTo>
                <a:lnTo>
                  <a:pt x="8652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 txBox="1"/>
          <p:nvPr/>
        </p:nvSpPr>
        <p:spPr>
          <a:xfrm>
            <a:off x="12267662" y="14180599"/>
            <a:ext cx="936625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10" b="1">
                <a:solidFill>
                  <a:srgbClr val="001F5F"/>
                </a:solidFill>
                <a:latin typeface="Palatino Linotype"/>
                <a:cs typeface="Palatino Linotype"/>
              </a:rPr>
              <a:t>Пенсионеры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104" name="object 104" descr=""/>
          <p:cNvSpPr/>
          <p:nvPr/>
        </p:nvSpPr>
        <p:spPr>
          <a:xfrm>
            <a:off x="12152107" y="14621679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4">
                <a:moveTo>
                  <a:pt x="86527" y="0"/>
                </a:moveTo>
                <a:lnTo>
                  <a:pt x="0" y="0"/>
                </a:lnTo>
                <a:lnTo>
                  <a:pt x="0" y="86527"/>
                </a:lnTo>
                <a:lnTo>
                  <a:pt x="86527" y="86527"/>
                </a:lnTo>
                <a:lnTo>
                  <a:pt x="8652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 txBox="1"/>
          <p:nvPr/>
        </p:nvSpPr>
        <p:spPr>
          <a:xfrm>
            <a:off x="12267662" y="14552358"/>
            <a:ext cx="500380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b="1">
                <a:solidFill>
                  <a:srgbClr val="001F5F"/>
                </a:solidFill>
                <a:latin typeface="Palatino Linotype"/>
                <a:cs typeface="Palatino Linotype"/>
              </a:rPr>
              <a:t>Лица</a:t>
            </a:r>
            <a:r>
              <a:rPr dirty="0" sz="1100" spc="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100" spc="-50" b="1">
                <a:solidFill>
                  <a:srgbClr val="001F5F"/>
                </a:solidFill>
                <a:latin typeface="Palatino Linotype"/>
                <a:cs typeface="Palatino Linotype"/>
              </a:rPr>
              <a:t>с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12267662" y="14743853"/>
            <a:ext cx="1156335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10" b="1">
                <a:solidFill>
                  <a:srgbClr val="001F5F"/>
                </a:solidFill>
                <a:latin typeface="Palatino Linotype"/>
                <a:cs typeface="Palatino Linotype"/>
              </a:rPr>
              <a:t>инвалидностью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107" name="object 107" descr=""/>
          <p:cNvSpPr/>
          <p:nvPr/>
        </p:nvSpPr>
        <p:spPr>
          <a:xfrm>
            <a:off x="12152107" y="14993320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4">
                <a:moveTo>
                  <a:pt x="86527" y="0"/>
                </a:moveTo>
                <a:lnTo>
                  <a:pt x="0" y="0"/>
                </a:lnTo>
                <a:lnTo>
                  <a:pt x="0" y="86527"/>
                </a:lnTo>
                <a:lnTo>
                  <a:pt x="86527" y="86527"/>
                </a:lnTo>
                <a:lnTo>
                  <a:pt x="8652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 txBox="1"/>
          <p:nvPr/>
        </p:nvSpPr>
        <p:spPr>
          <a:xfrm>
            <a:off x="12267662" y="14924177"/>
            <a:ext cx="803910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10" b="1">
                <a:solidFill>
                  <a:srgbClr val="001F5F"/>
                </a:solidFill>
                <a:latin typeface="Palatino Linotype"/>
                <a:cs typeface="Palatino Linotype"/>
              </a:rPr>
              <a:t>Незанятые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109" name="object 109" descr=""/>
          <p:cNvSpPr/>
          <p:nvPr/>
        </p:nvSpPr>
        <p:spPr>
          <a:xfrm>
            <a:off x="63122" y="18770020"/>
            <a:ext cx="13284200" cy="1190625"/>
          </a:xfrm>
          <a:custGeom>
            <a:avLst/>
            <a:gdLst/>
            <a:ahLst/>
            <a:cxnLst/>
            <a:rect l="l" t="t" r="r" b="b"/>
            <a:pathLst>
              <a:path w="13284200" h="1190625">
                <a:moveTo>
                  <a:pt x="0" y="1190103"/>
                </a:moveTo>
                <a:lnTo>
                  <a:pt x="13284054" y="1190103"/>
                </a:lnTo>
                <a:lnTo>
                  <a:pt x="13284054" y="0"/>
                </a:lnTo>
                <a:lnTo>
                  <a:pt x="0" y="0"/>
                </a:lnTo>
                <a:lnTo>
                  <a:pt x="0" y="1190103"/>
                </a:lnTo>
                <a:close/>
              </a:path>
            </a:pathLst>
          </a:custGeom>
          <a:ln w="35461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 descr=""/>
          <p:cNvSpPr txBox="1"/>
          <p:nvPr/>
        </p:nvSpPr>
        <p:spPr>
          <a:xfrm>
            <a:off x="169638" y="16411339"/>
            <a:ext cx="13046075" cy="34512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0820" marR="48895" indent="-19875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12090" algn="l"/>
              </a:tabLst>
            </a:pP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Возрастная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характеристика: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медиана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возраста</a:t>
            </a:r>
            <a:r>
              <a:rPr dirty="0" sz="1400" spc="-2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пациентов,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включенных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исследование,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составила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48</a:t>
            </a:r>
            <a:r>
              <a:rPr dirty="0" sz="1400" spc="-2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лет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(34;62),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при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этом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группе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с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язвенным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	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колитом</a:t>
            </a:r>
            <a:r>
              <a:rPr dirty="0" sz="1400" spc="-4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28,1%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пациентов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младше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34</a:t>
            </a:r>
            <a:r>
              <a:rPr dirty="0" sz="1400" spc="-2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лет,</a:t>
            </a:r>
            <a:r>
              <a:rPr dirty="0" sz="1400" spc="-4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25%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старше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62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года,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dirty="0" sz="1400" spc="-4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группе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с</a:t>
            </a:r>
            <a:r>
              <a:rPr dirty="0" sz="1400" spc="-4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Болезнью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Крона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17%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пациентов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младше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35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лет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и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22,6%</a:t>
            </a:r>
            <a:r>
              <a:rPr dirty="0" sz="1400" spc="-4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старше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62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года;</a:t>
            </a:r>
            <a:endParaRPr sz="1400">
              <a:latin typeface="Palatino Linotype"/>
              <a:cs typeface="Palatino Linotype"/>
            </a:endParaRPr>
          </a:p>
          <a:p>
            <a:pPr marL="210820" marR="876935" indent="-198755">
              <a:lnSpc>
                <a:spcPct val="100000"/>
              </a:lnSpc>
              <a:buFont typeface="Wingdings"/>
              <a:buChar char=""/>
              <a:tabLst>
                <a:tab pos="212090" algn="l"/>
              </a:tabLst>
            </a:pP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среднем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заболевание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дебютирует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у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пациентов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возрасте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41,7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лет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(Ме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41,7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(30;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54)),</a:t>
            </a:r>
            <a:r>
              <a:rPr dirty="0" sz="1400" spc="-4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у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пациентов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из</a:t>
            </a:r>
            <a:r>
              <a:rPr dirty="0" sz="1400" spc="-2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группы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язвенного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колита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медиана 	смещена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к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42,1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году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(30;55),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dirty="0" sz="1400" spc="-2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группе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с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БК</a:t>
            </a:r>
            <a:r>
              <a:rPr dirty="0" sz="1400" spc="-2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40,9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лет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(29;</a:t>
            </a:r>
            <a:r>
              <a:rPr dirty="0" sz="1400" spc="-2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53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 года);</a:t>
            </a:r>
            <a:endParaRPr sz="1400">
              <a:latin typeface="Palatino Linotype"/>
              <a:cs typeface="Palatino Linotype"/>
            </a:endParaRPr>
          </a:p>
          <a:p>
            <a:pPr marL="210820" marR="229235" indent="-198755">
              <a:lnSpc>
                <a:spcPct val="100000"/>
              </a:lnSpc>
              <a:buFont typeface="Wingdings"/>
              <a:buChar char=""/>
              <a:tabLst>
                <a:tab pos="212090" algn="l"/>
              </a:tabLst>
            </a:pP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Возраст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постановки</a:t>
            </a:r>
            <a:r>
              <a:rPr dirty="0" sz="1400" spc="-4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диагноза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обеих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группах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по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медиане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43,5</a:t>
            </a:r>
            <a:r>
              <a:rPr dirty="0" sz="1400" spc="-2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года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(31;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57),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у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группы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язвенного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колита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она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так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же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как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у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общегрупповой</a:t>
            </a:r>
            <a:r>
              <a:rPr dirty="0" sz="1400" spc="-4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Ме 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	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43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(43;56),</a:t>
            </a:r>
            <a:r>
              <a:rPr dirty="0" sz="1400" spc="-4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у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пациентов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с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Болезнью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Крона-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42</a:t>
            </a:r>
            <a:r>
              <a:rPr dirty="0" sz="1400" spc="-2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год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(30;54);</a:t>
            </a:r>
            <a:endParaRPr sz="1400">
              <a:latin typeface="Palatino Linotype"/>
              <a:cs typeface="Palatino Linotype"/>
            </a:endParaRPr>
          </a:p>
          <a:p>
            <a:pPr marL="211454" indent="-198755">
              <a:lnSpc>
                <a:spcPct val="100000"/>
              </a:lnSpc>
              <a:buFont typeface="Wingdings"/>
              <a:buChar char=""/>
              <a:tabLst>
                <a:tab pos="211454" algn="l"/>
              </a:tabLst>
            </a:pP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При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оценке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таких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общеизвестных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факторов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риска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к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развитию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ВЗК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исследуемой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популяции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отмечается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преобладание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наличия</a:t>
            </a:r>
            <a:endParaRPr sz="1400">
              <a:latin typeface="Palatino Linotype"/>
              <a:cs typeface="Palatino Linotype"/>
            </a:endParaRPr>
          </a:p>
          <a:p>
            <a:pPr marL="264160" marR="1501140">
              <a:lnSpc>
                <a:spcPct val="100000"/>
              </a:lnSpc>
              <a:spcBef>
                <a:spcPts val="1100"/>
              </a:spcBef>
            </a:pP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курения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анамнезе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у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пациентов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с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язвенным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колитом,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у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респондентов,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страдающих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болезнью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Крона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1,3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раза</a:t>
            </a:r>
            <a:r>
              <a:rPr dirty="0" sz="1400" spc="-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чаще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имеется предшествующая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аппендэктомия,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чем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группе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с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ЯК.</a:t>
            </a:r>
            <a:endParaRPr sz="1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400">
              <a:latin typeface="Palatino Linotype"/>
              <a:cs typeface="Palatino Linotype"/>
            </a:endParaRPr>
          </a:p>
          <a:p>
            <a:pPr algn="ctr" marL="23495">
              <a:lnSpc>
                <a:spcPct val="100000"/>
              </a:lnSpc>
            </a:pP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Выводы:</a:t>
            </a:r>
            <a:r>
              <a:rPr dirty="0" sz="1400" spc="-4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По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состоянию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на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январь</a:t>
            </a:r>
            <a:r>
              <a:rPr dirty="0" sz="1400" spc="-4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2024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года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Карагандинской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области</a:t>
            </a:r>
            <a:r>
              <a:rPr dirty="0" sz="1400" spc="-4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ВЗК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составляет</a:t>
            </a:r>
            <a:r>
              <a:rPr dirty="0" sz="1400" spc="-5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48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случаев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на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100</a:t>
            </a:r>
            <a:r>
              <a:rPr dirty="0" sz="1400" spc="-4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000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человек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населения.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Среди</a:t>
            </a:r>
            <a:endParaRPr sz="1400">
              <a:latin typeface="Palatino Linotype"/>
              <a:cs typeface="Palatino Linotype"/>
            </a:endParaRPr>
          </a:p>
          <a:p>
            <a:pPr algn="ctr" marL="37465" marR="5080">
              <a:lnSpc>
                <a:spcPct val="100000"/>
              </a:lnSpc>
            </a:pP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проанализированной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когорты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преобладают</a:t>
            </a:r>
            <a:r>
              <a:rPr dirty="0" sz="1400" spc="28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пациенты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с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ЯК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(61%),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над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БК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(39%).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При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этом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большую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часть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пациентов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составляет</a:t>
            </a:r>
            <a:r>
              <a:rPr dirty="0" sz="1400" spc="-4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проживающие</a:t>
            </a:r>
            <a:r>
              <a:rPr dirty="0" sz="1400" spc="-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50" b="1">
                <a:solidFill>
                  <a:srgbClr val="001F5F"/>
                </a:solidFill>
                <a:latin typeface="Palatino Linotype"/>
                <a:cs typeface="Palatino Linotype"/>
              </a:rPr>
              <a:t>в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городе</a:t>
            </a:r>
            <a:r>
              <a:rPr dirty="0" sz="1400" spc="-5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(88,4%).</a:t>
            </a:r>
            <a:r>
              <a:rPr dirty="0" sz="1400" spc="-5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Занятие</a:t>
            </a:r>
            <a:r>
              <a:rPr dirty="0" sz="1400" spc="-5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умственным</a:t>
            </a:r>
            <a:r>
              <a:rPr dirty="0" sz="1400" spc="-5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трудом</a:t>
            </a:r>
            <a:r>
              <a:rPr dirty="0" sz="1400" spc="-5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предрасполагает</a:t>
            </a:r>
            <a:r>
              <a:rPr dirty="0" sz="1400" spc="-5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развитию</a:t>
            </a:r>
            <a:r>
              <a:rPr dirty="0" sz="1400" spc="-5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ВЗК</a:t>
            </a:r>
            <a:r>
              <a:rPr dirty="0" sz="1400" spc="-5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(34%).</a:t>
            </a:r>
            <a:r>
              <a:rPr dirty="0" sz="1400" spc="-5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dirty="0" sz="1400" spc="-5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возрастной</a:t>
            </a:r>
            <a:r>
              <a:rPr dirty="0" sz="1400" spc="-5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категории,</a:t>
            </a:r>
            <a:r>
              <a:rPr dirty="0" sz="1400" spc="-5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согласно</a:t>
            </a:r>
            <a:r>
              <a:rPr dirty="0" sz="1400" spc="-5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20" b="1">
                <a:solidFill>
                  <a:srgbClr val="001F5F"/>
                </a:solidFill>
                <a:latin typeface="Palatino Linotype"/>
                <a:cs typeface="Palatino Linotype"/>
              </a:rPr>
              <a:t>ВОЗ,</a:t>
            </a:r>
            <a:endParaRPr sz="1400">
              <a:latin typeface="Palatino Linotype"/>
              <a:cs typeface="Palatino Linotype"/>
            </a:endParaRPr>
          </a:p>
          <a:p>
            <a:pPr algn="ctr" marL="492125" marR="45974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чаще</a:t>
            </a:r>
            <a:r>
              <a:rPr dirty="0" sz="1400" spc="-4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преобладает</a:t>
            </a:r>
            <a:r>
              <a:rPr dirty="0" sz="1400" spc="-4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молодой</a:t>
            </a:r>
            <a:r>
              <a:rPr dirty="0" sz="1400" spc="-4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возраст</a:t>
            </a:r>
            <a:r>
              <a:rPr dirty="0" sz="1400" spc="-4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(45%),</a:t>
            </a:r>
            <a:r>
              <a:rPr dirty="0" sz="1400" spc="-4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менее</a:t>
            </a:r>
            <a:r>
              <a:rPr dirty="0" sz="1400" spc="-4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dirty="0" sz="1400" spc="-4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среднем</a:t>
            </a:r>
            <a:r>
              <a:rPr dirty="0" sz="1400" spc="-4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и</a:t>
            </a:r>
            <a:r>
              <a:rPr dirty="0" sz="1400" spc="-4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пожилом</a:t>
            </a:r>
            <a:r>
              <a:rPr dirty="0" sz="1400" spc="-4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возрасте.</a:t>
            </a:r>
            <a:r>
              <a:rPr dirty="0" sz="1400" spc="-4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Половые</a:t>
            </a:r>
            <a:r>
              <a:rPr dirty="0" sz="1400" spc="-4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особенности:</a:t>
            </a:r>
            <a:r>
              <a:rPr dirty="0" sz="1400" spc="-4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ВЗК</a:t>
            </a:r>
            <a:r>
              <a:rPr dirty="0" sz="1400" spc="-4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встречается</a:t>
            </a:r>
            <a:r>
              <a:rPr dirty="0" sz="1400" spc="-4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независимо</a:t>
            </a:r>
            <a:r>
              <a:rPr dirty="0" sz="1400" spc="-4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25" b="1">
                <a:solidFill>
                  <a:srgbClr val="001F5F"/>
                </a:solidFill>
                <a:latin typeface="Palatino Linotype"/>
                <a:cs typeface="Palatino Linotype"/>
              </a:rPr>
              <a:t>от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пола</a:t>
            </a:r>
            <a:r>
              <a:rPr dirty="0" sz="1400" spc="-5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(муж</a:t>
            </a:r>
            <a:r>
              <a:rPr dirty="0" sz="1400" spc="-4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49%,</a:t>
            </a:r>
            <a:r>
              <a:rPr dirty="0" sz="1400" spc="-5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b="1">
                <a:solidFill>
                  <a:srgbClr val="001F5F"/>
                </a:solidFill>
                <a:latin typeface="Palatino Linotype"/>
                <a:cs typeface="Palatino Linotype"/>
              </a:rPr>
              <a:t>жен</a:t>
            </a:r>
            <a:r>
              <a:rPr dirty="0" sz="1400" spc="-4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Palatino Linotype"/>
                <a:cs typeface="Palatino Linotype"/>
              </a:rPr>
              <a:t>51%).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111" name="object 111" descr=""/>
          <p:cNvSpPr/>
          <p:nvPr/>
        </p:nvSpPr>
        <p:spPr>
          <a:xfrm>
            <a:off x="4800841" y="13637964"/>
            <a:ext cx="0" cy="770255"/>
          </a:xfrm>
          <a:custGeom>
            <a:avLst/>
            <a:gdLst/>
            <a:ahLst/>
            <a:cxnLst/>
            <a:rect l="l" t="t" r="r" b="b"/>
            <a:pathLst>
              <a:path w="0" h="770255">
                <a:moveTo>
                  <a:pt x="0" y="770234"/>
                </a:moveTo>
                <a:lnTo>
                  <a:pt x="0" y="0"/>
                </a:lnTo>
              </a:path>
            </a:pathLst>
          </a:custGeom>
          <a:ln w="425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 txBox="1"/>
          <p:nvPr/>
        </p:nvSpPr>
        <p:spPr>
          <a:xfrm>
            <a:off x="8147388" y="13711235"/>
            <a:ext cx="1238885" cy="683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10540">
              <a:lnSpc>
                <a:spcPts val="1730"/>
              </a:lnSpc>
              <a:spcBef>
                <a:spcPts val="135"/>
              </a:spcBef>
            </a:pPr>
            <a:r>
              <a:rPr dirty="0" sz="1450" spc="-10" b="1">
                <a:solidFill>
                  <a:srgbClr val="001F5F"/>
                </a:solidFill>
                <a:latin typeface="Palatino Linotype"/>
                <a:cs typeface="Palatino Linotype"/>
              </a:rPr>
              <a:t>54.7%</a:t>
            </a:r>
            <a:endParaRPr sz="1450">
              <a:latin typeface="Palatino Linotype"/>
              <a:cs typeface="Palatino Linotype"/>
            </a:endParaRPr>
          </a:p>
          <a:p>
            <a:pPr marL="724535">
              <a:lnSpc>
                <a:spcPts val="1700"/>
              </a:lnSpc>
            </a:pPr>
            <a:r>
              <a:rPr dirty="0" sz="1450" spc="-10" b="1">
                <a:solidFill>
                  <a:srgbClr val="001F5F"/>
                </a:solidFill>
                <a:latin typeface="Palatino Linotype"/>
                <a:cs typeface="Palatino Linotype"/>
              </a:rPr>
              <a:t>57.2%</a:t>
            </a:r>
            <a:endParaRPr sz="1450">
              <a:latin typeface="Palatino Linotype"/>
              <a:cs typeface="Palatino Linotype"/>
            </a:endParaRPr>
          </a:p>
          <a:p>
            <a:pPr marL="12700">
              <a:lnSpc>
                <a:spcPts val="1710"/>
              </a:lnSpc>
            </a:pPr>
            <a:r>
              <a:rPr dirty="0" sz="1450" spc="-10" b="1">
                <a:solidFill>
                  <a:srgbClr val="001F5F"/>
                </a:solidFill>
                <a:latin typeface="Palatino Linotype"/>
                <a:cs typeface="Palatino Linotype"/>
              </a:rPr>
              <a:t>42.8%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8129521" y="13466689"/>
            <a:ext cx="526415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 b="1">
                <a:solidFill>
                  <a:srgbClr val="001F5F"/>
                </a:solidFill>
                <a:latin typeface="Palatino Linotype"/>
                <a:cs typeface="Palatino Linotype"/>
              </a:rPr>
              <a:t>45.3%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114" name="object 114" descr=""/>
          <p:cNvSpPr txBox="1"/>
          <p:nvPr/>
        </p:nvSpPr>
        <p:spPr>
          <a:xfrm>
            <a:off x="2999853" y="14069958"/>
            <a:ext cx="161798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 b="1">
                <a:solidFill>
                  <a:srgbClr val="001F5F"/>
                </a:solidFill>
                <a:latin typeface="Palatino Linotype"/>
                <a:cs typeface="Palatino Linotype"/>
              </a:rPr>
              <a:t>Аппендэктомия: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115" name="object 115" descr=""/>
          <p:cNvSpPr txBox="1"/>
          <p:nvPr/>
        </p:nvSpPr>
        <p:spPr>
          <a:xfrm>
            <a:off x="3766954" y="13684403"/>
            <a:ext cx="854075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 b="1">
                <a:solidFill>
                  <a:srgbClr val="001F5F"/>
                </a:solidFill>
                <a:latin typeface="Palatino Linotype"/>
                <a:cs typeface="Palatino Linotype"/>
              </a:rPr>
              <a:t>Курение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116" name="object 116" descr=""/>
          <p:cNvSpPr/>
          <p:nvPr/>
        </p:nvSpPr>
        <p:spPr>
          <a:xfrm>
            <a:off x="5865409" y="13371999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896" y="0"/>
                </a:moveTo>
                <a:lnTo>
                  <a:pt x="0" y="0"/>
                </a:lnTo>
                <a:lnTo>
                  <a:pt x="0" y="114896"/>
                </a:lnTo>
                <a:lnTo>
                  <a:pt x="114896" y="114896"/>
                </a:lnTo>
                <a:lnTo>
                  <a:pt x="11489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/>
          <p:nvPr/>
        </p:nvSpPr>
        <p:spPr>
          <a:xfrm>
            <a:off x="6435638" y="13371999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896" y="0"/>
                </a:moveTo>
                <a:lnTo>
                  <a:pt x="0" y="0"/>
                </a:lnTo>
                <a:lnTo>
                  <a:pt x="0" y="114896"/>
                </a:lnTo>
                <a:lnTo>
                  <a:pt x="114896" y="114896"/>
                </a:lnTo>
                <a:lnTo>
                  <a:pt x="11489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 descr=""/>
          <p:cNvSpPr txBox="1"/>
          <p:nvPr/>
        </p:nvSpPr>
        <p:spPr>
          <a:xfrm>
            <a:off x="6024050" y="13282820"/>
            <a:ext cx="877569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82295" algn="l"/>
              </a:tabLst>
            </a:pPr>
            <a:r>
              <a:rPr dirty="0" sz="1450" spc="-25" b="1">
                <a:solidFill>
                  <a:srgbClr val="001F5F"/>
                </a:solidFill>
                <a:latin typeface="Palatino Linotype"/>
                <a:cs typeface="Palatino Linotype"/>
              </a:rPr>
              <a:t>БК</a:t>
            </a:r>
            <a:r>
              <a:rPr dirty="0" sz="1450" b="1">
                <a:solidFill>
                  <a:srgbClr val="001F5F"/>
                </a:solidFill>
                <a:latin typeface="Palatino Linotype"/>
                <a:cs typeface="Palatino Linotype"/>
              </a:rPr>
              <a:t>	</a:t>
            </a:r>
            <a:r>
              <a:rPr dirty="0" sz="1450" spc="-25" b="1">
                <a:solidFill>
                  <a:srgbClr val="001F5F"/>
                </a:solidFill>
                <a:latin typeface="Palatino Linotype"/>
                <a:cs typeface="Palatino Linotype"/>
              </a:rPr>
              <a:t>ЯК</a:t>
            </a:r>
            <a:endParaRPr sz="1450">
              <a:latin typeface="Palatino Linotype"/>
              <a:cs typeface="Palatino Linotype"/>
            </a:endParaRPr>
          </a:p>
        </p:txBody>
      </p:sp>
      <p:grpSp>
        <p:nvGrpSpPr>
          <p:cNvPr id="119" name="object 119" descr=""/>
          <p:cNvGrpSpPr/>
          <p:nvPr/>
        </p:nvGrpSpPr>
        <p:grpSpPr>
          <a:xfrm>
            <a:off x="2479500" y="14873459"/>
            <a:ext cx="4399280" cy="1465580"/>
            <a:chOff x="2479500" y="14873459"/>
            <a:chExt cx="4399280" cy="1465580"/>
          </a:xfrm>
        </p:grpSpPr>
        <p:sp>
          <p:nvSpPr>
            <p:cNvPr id="120" name="object 120" descr=""/>
            <p:cNvSpPr/>
            <p:nvPr/>
          </p:nvSpPr>
          <p:spPr>
            <a:xfrm>
              <a:off x="2482337" y="15716745"/>
              <a:ext cx="977900" cy="146685"/>
            </a:xfrm>
            <a:custGeom>
              <a:avLst/>
              <a:gdLst/>
              <a:ahLst/>
              <a:cxnLst/>
              <a:rect l="l" t="t" r="r" b="b"/>
              <a:pathLst>
                <a:path w="977900" h="146684">
                  <a:moveTo>
                    <a:pt x="977331" y="0"/>
                  </a:moveTo>
                  <a:lnTo>
                    <a:pt x="0" y="0"/>
                  </a:lnTo>
                  <a:lnTo>
                    <a:pt x="0" y="146103"/>
                  </a:lnTo>
                  <a:lnTo>
                    <a:pt x="977331" y="146103"/>
                  </a:lnTo>
                  <a:lnTo>
                    <a:pt x="97733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2482337" y="15349359"/>
              <a:ext cx="4396105" cy="147955"/>
            </a:xfrm>
            <a:custGeom>
              <a:avLst/>
              <a:gdLst/>
              <a:ahLst/>
              <a:cxnLst/>
              <a:rect l="l" t="t" r="r" b="b"/>
              <a:pathLst>
                <a:path w="4396105" h="147955">
                  <a:moveTo>
                    <a:pt x="4395865" y="0"/>
                  </a:moveTo>
                  <a:lnTo>
                    <a:pt x="0" y="0"/>
                  </a:lnTo>
                  <a:lnTo>
                    <a:pt x="0" y="147521"/>
                  </a:lnTo>
                  <a:lnTo>
                    <a:pt x="4395865" y="147521"/>
                  </a:lnTo>
                  <a:lnTo>
                    <a:pt x="439586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2482337" y="14983391"/>
              <a:ext cx="1221740" cy="146685"/>
            </a:xfrm>
            <a:custGeom>
              <a:avLst/>
              <a:gdLst/>
              <a:ahLst/>
              <a:cxnLst/>
              <a:rect l="l" t="t" r="r" b="b"/>
              <a:pathLst>
                <a:path w="1221739" h="146684">
                  <a:moveTo>
                    <a:pt x="1221310" y="0"/>
                  </a:moveTo>
                  <a:lnTo>
                    <a:pt x="0" y="0"/>
                  </a:lnTo>
                  <a:lnTo>
                    <a:pt x="0" y="146103"/>
                  </a:lnTo>
                  <a:lnTo>
                    <a:pt x="1221310" y="146103"/>
                  </a:lnTo>
                  <a:lnTo>
                    <a:pt x="122131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2482337" y="16082712"/>
              <a:ext cx="1953260" cy="146685"/>
            </a:xfrm>
            <a:custGeom>
              <a:avLst/>
              <a:gdLst/>
              <a:ahLst/>
              <a:cxnLst/>
              <a:rect l="l" t="t" r="r" b="b"/>
              <a:pathLst>
                <a:path w="1953260" h="146684">
                  <a:moveTo>
                    <a:pt x="1953245" y="0"/>
                  </a:moveTo>
                  <a:lnTo>
                    <a:pt x="0" y="0"/>
                  </a:lnTo>
                  <a:lnTo>
                    <a:pt x="0" y="146103"/>
                  </a:lnTo>
                  <a:lnTo>
                    <a:pt x="1953245" y="146103"/>
                  </a:lnTo>
                  <a:lnTo>
                    <a:pt x="195324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2481628" y="14873459"/>
              <a:ext cx="0" cy="1465580"/>
            </a:xfrm>
            <a:custGeom>
              <a:avLst/>
              <a:gdLst/>
              <a:ahLst/>
              <a:cxnLst/>
              <a:rect l="l" t="t" r="r" b="b"/>
              <a:pathLst>
                <a:path w="0" h="1465580">
                  <a:moveTo>
                    <a:pt x="0" y="1465288"/>
                  </a:moveTo>
                  <a:lnTo>
                    <a:pt x="0" y="0"/>
                  </a:lnTo>
                </a:path>
              </a:pathLst>
            </a:custGeom>
            <a:ln w="425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5" name="object 125" descr=""/>
          <p:cNvSpPr txBox="1"/>
          <p:nvPr/>
        </p:nvSpPr>
        <p:spPr>
          <a:xfrm>
            <a:off x="4459054" y="16026452"/>
            <a:ext cx="875665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b="1">
                <a:solidFill>
                  <a:srgbClr val="001F5F"/>
                </a:solidFill>
                <a:latin typeface="Palatino Linotype"/>
                <a:cs typeface="Palatino Linotype"/>
              </a:rPr>
              <a:t>1,2%</a:t>
            </a:r>
            <a:r>
              <a:rPr dirty="0" sz="1450" spc="9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50" b="1">
                <a:solidFill>
                  <a:srgbClr val="001F5F"/>
                </a:solidFill>
                <a:latin typeface="Palatino Linotype"/>
                <a:cs typeface="Palatino Linotype"/>
              </a:rPr>
              <a:t>(n-</a:t>
            </a:r>
            <a:r>
              <a:rPr dirty="0" sz="1450" spc="-25" b="1">
                <a:solidFill>
                  <a:srgbClr val="001F5F"/>
                </a:solidFill>
                <a:latin typeface="Palatino Linotype"/>
                <a:cs typeface="Palatino Linotype"/>
              </a:rPr>
              <a:t>8)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126" name="object 126" descr=""/>
          <p:cNvSpPr txBox="1"/>
          <p:nvPr/>
        </p:nvSpPr>
        <p:spPr>
          <a:xfrm>
            <a:off x="3481722" y="15660072"/>
            <a:ext cx="87503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b="1">
                <a:solidFill>
                  <a:srgbClr val="001F5F"/>
                </a:solidFill>
                <a:latin typeface="Palatino Linotype"/>
                <a:cs typeface="Palatino Linotype"/>
              </a:rPr>
              <a:t>0,6%</a:t>
            </a:r>
            <a:r>
              <a:rPr dirty="0" sz="1450" spc="9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50" b="1">
                <a:solidFill>
                  <a:srgbClr val="001F5F"/>
                </a:solidFill>
                <a:latin typeface="Palatino Linotype"/>
                <a:cs typeface="Palatino Linotype"/>
              </a:rPr>
              <a:t>(n-</a:t>
            </a:r>
            <a:r>
              <a:rPr dirty="0" sz="1450" spc="-25" b="1">
                <a:solidFill>
                  <a:srgbClr val="001F5F"/>
                </a:solidFill>
                <a:latin typeface="Palatino Linotype"/>
                <a:cs typeface="Palatino Linotype"/>
              </a:rPr>
              <a:t>4)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127" name="object 127" descr=""/>
          <p:cNvSpPr txBox="1"/>
          <p:nvPr/>
        </p:nvSpPr>
        <p:spPr>
          <a:xfrm>
            <a:off x="6076415" y="15279092"/>
            <a:ext cx="92329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b="1">
                <a:solidFill>
                  <a:srgbClr val="001F5F"/>
                </a:solidFill>
                <a:latin typeface="Palatino Linotype"/>
                <a:cs typeface="Palatino Linotype"/>
              </a:rPr>
              <a:t>2,8%(n-</a:t>
            </a:r>
            <a:r>
              <a:rPr dirty="0" sz="1450" spc="-25" b="1">
                <a:solidFill>
                  <a:srgbClr val="001F5F"/>
                </a:solidFill>
                <a:latin typeface="Palatino Linotype"/>
                <a:cs typeface="Palatino Linotype"/>
              </a:rPr>
              <a:t>18)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128" name="object 128" descr=""/>
          <p:cNvSpPr txBox="1"/>
          <p:nvPr/>
        </p:nvSpPr>
        <p:spPr>
          <a:xfrm>
            <a:off x="3726528" y="14927428"/>
            <a:ext cx="827405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b="1">
                <a:solidFill>
                  <a:srgbClr val="001F5F"/>
                </a:solidFill>
                <a:latin typeface="Palatino Linotype"/>
                <a:cs typeface="Palatino Linotype"/>
              </a:rPr>
              <a:t>0,7%(n-</a:t>
            </a:r>
            <a:r>
              <a:rPr dirty="0" sz="1450" spc="-25" b="1">
                <a:solidFill>
                  <a:srgbClr val="001F5F"/>
                </a:solidFill>
                <a:latin typeface="Palatino Linotype"/>
                <a:cs typeface="Palatino Linotype"/>
              </a:rPr>
              <a:t>5)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129" name="object 129" descr=""/>
          <p:cNvSpPr txBox="1"/>
          <p:nvPr/>
        </p:nvSpPr>
        <p:spPr>
          <a:xfrm>
            <a:off x="1194839" y="16010022"/>
            <a:ext cx="1105535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 b="1">
                <a:solidFill>
                  <a:srgbClr val="001F5F"/>
                </a:solidFill>
                <a:latin typeface="Palatino Linotype"/>
                <a:cs typeface="Palatino Linotype"/>
              </a:rPr>
              <a:t>Спондилит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130" name="object 130" descr=""/>
          <p:cNvSpPr txBox="1"/>
          <p:nvPr/>
        </p:nvSpPr>
        <p:spPr>
          <a:xfrm>
            <a:off x="1857978" y="15643642"/>
            <a:ext cx="441959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5" b="1">
                <a:solidFill>
                  <a:srgbClr val="001F5F"/>
                </a:solidFill>
                <a:latin typeface="Palatino Linotype"/>
                <a:cs typeface="Palatino Linotype"/>
              </a:rPr>
              <a:t>ПСХ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131" name="object 131" descr=""/>
          <p:cNvSpPr txBox="1"/>
          <p:nvPr/>
        </p:nvSpPr>
        <p:spPr>
          <a:xfrm>
            <a:off x="1482967" y="15277379"/>
            <a:ext cx="81788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 b="1">
                <a:solidFill>
                  <a:srgbClr val="001F5F"/>
                </a:solidFill>
                <a:latin typeface="Palatino Linotype"/>
                <a:cs typeface="Palatino Linotype"/>
              </a:rPr>
              <a:t>Псориаз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132" name="object 132" descr=""/>
          <p:cNvSpPr txBox="1"/>
          <p:nvPr/>
        </p:nvSpPr>
        <p:spPr>
          <a:xfrm>
            <a:off x="1865070" y="14910996"/>
            <a:ext cx="435609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5" b="1">
                <a:solidFill>
                  <a:srgbClr val="001F5F"/>
                </a:solidFill>
                <a:latin typeface="Palatino Linotype"/>
                <a:cs typeface="Palatino Linotype"/>
              </a:rPr>
              <a:t>АИГ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133" name="object 133" descr=""/>
          <p:cNvSpPr txBox="1"/>
          <p:nvPr/>
        </p:nvSpPr>
        <p:spPr>
          <a:xfrm>
            <a:off x="74952" y="12913792"/>
            <a:ext cx="2436495" cy="116522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371475">
              <a:lnSpc>
                <a:spcPct val="100000"/>
              </a:lnSpc>
              <a:spcBef>
                <a:spcPts val="705"/>
              </a:spcBef>
            </a:pPr>
            <a:r>
              <a:rPr dirty="0" u="sng" sz="1850" spc="-1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Palatino Linotype"/>
                <a:cs typeface="Palatino Linotype"/>
              </a:rPr>
              <a:t>Национальность</a:t>
            </a:r>
            <a:endParaRPr sz="1850">
              <a:latin typeface="Palatino Linotype"/>
              <a:cs typeface="Palatino Linotype"/>
            </a:endParaRPr>
          </a:p>
          <a:p>
            <a:pPr marL="273050">
              <a:lnSpc>
                <a:spcPct val="100000"/>
              </a:lnSpc>
              <a:spcBef>
                <a:spcPts val="425"/>
              </a:spcBef>
            </a:pPr>
            <a:r>
              <a:rPr dirty="0" baseline="-25641" sz="1950" b="1">
                <a:solidFill>
                  <a:srgbClr val="001F5F"/>
                </a:solidFill>
                <a:latin typeface="Palatino Linotype"/>
                <a:cs typeface="Palatino Linotype"/>
              </a:rPr>
              <a:t>Украинцы</a:t>
            </a:r>
            <a:r>
              <a:rPr dirty="0" sz="1300" b="1">
                <a:solidFill>
                  <a:srgbClr val="001F5F"/>
                </a:solidFill>
                <a:latin typeface="Palatino Linotype"/>
                <a:cs typeface="Palatino Linotype"/>
              </a:rPr>
              <a:t>Другие</a:t>
            </a:r>
            <a:r>
              <a:rPr dirty="0" sz="1300" spc="3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300" spc="-20" b="1">
                <a:solidFill>
                  <a:srgbClr val="001F5F"/>
                </a:solidFill>
                <a:latin typeface="Palatino Linotype"/>
                <a:cs typeface="Palatino Linotype"/>
              </a:rPr>
              <a:t>8,1%</a:t>
            </a:r>
            <a:endParaRPr sz="1300">
              <a:latin typeface="Palatino Linotype"/>
              <a:cs typeface="Palatino Linotype"/>
            </a:endParaRPr>
          </a:p>
          <a:p>
            <a:pPr marL="38100">
              <a:lnSpc>
                <a:spcPct val="100000"/>
              </a:lnSpc>
              <a:spcBef>
                <a:spcPts val="810"/>
              </a:spcBef>
            </a:pPr>
            <a:r>
              <a:rPr dirty="0" sz="1300" spc="-10" b="1">
                <a:solidFill>
                  <a:srgbClr val="001F5F"/>
                </a:solidFill>
                <a:latin typeface="Palatino Linotype"/>
                <a:cs typeface="Palatino Linotype"/>
              </a:rPr>
              <a:t>Узбеки</a:t>
            </a:r>
            <a:r>
              <a:rPr dirty="0" baseline="2136" sz="1950" spc="-15" b="1">
                <a:solidFill>
                  <a:srgbClr val="001F5F"/>
                </a:solidFill>
                <a:latin typeface="Palatino Linotype"/>
                <a:cs typeface="Palatino Linotype"/>
              </a:rPr>
              <a:t>1.2%</a:t>
            </a:r>
            <a:endParaRPr baseline="2136" sz="1950">
              <a:latin typeface="Palatino Linotype"/>
              <a:cs typeface="Palatino Linotype"/>
            </a:endParaRPr>
          </a:p>
          <a:p>
            <a:pPr marL="210820">
              <a:lnSpc>
                <a:spcPct val="100000"/>
              </a:lnSpc>
              <a:spcBef>
                <a:spcPts val="229"/>
              </a:spcBef>
            </a:pPr>
            <a:r>
              <a:rPr dirty="0" sz="1300" spc="-20" b="1">
                <a:solidFill>
                  <a:srgbClr val="001F5F"/>
                </a:solidFill>
                <a:latin typeface="Palatino Linotype"/>
                <a:cs typeface="Palatino Linotype"/>
              </a:rPr>
              <a:t>0,6%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34" name="object 134" descr=""/>
          <p:cNvSpPr txBox="1"/>
          <p:nvPr/>
        </p:nvSpPr>
        <p:spPr>
          <a:xfrm>
            <a:off x="2160527" y="14542901"/>
            <a:ext cx="4279265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b="1">
                <a:solidFill>
                  <a:srgbClr val="001F5F"/>
                </a:solidFill>
                <a:latin typeface="Palatino Linotype"/>
                <a:cs typeface="Palatino Linotype"/>
              </a:rPr>
              <a:t>Ассоцированные</a:t>
            </a:r>
            <a:r>
              <a:rPr dirty="0" sz="1450" spc="24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50" b="1">
                <a:solidFill>
                  <a:srgbClr val="001F5F"/>
                </a:solidFill>
                <a:latin typeface="Palatino Linotype"/>
                <a:cs typeface="Palatino Linotype"/>
              </a:rPr>
              <a:t>аутоиммуные</a:t>
            </a:r>
            <a:r>
              <a:rPr dirty="0" sz="1450" spc="26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450" spc="-10" b="1">
                <a:solidFill>
                  <a:srgbClr val="001F5F"/>
                </a:solidFill>
                <a:latin typeface="Palatino Linotype"/>
                <a:cs typeface="Palatino Linotype"/>
              </a:rPr>
              <a:t>заболевания</a:t>
            </a:r>
            <a:endParaRPr sz="1450">
              <a:latin typeface="Palatino Linotype"/>
              <a:cs typeface="Palatino Linotype"/>
            </a:endParaRPr>
          </a:p>
        </p:txBody>
      </p:sp>
      <p:grpSp>
        <p:nvGrpSpPr>
          <p:cNvPr id="135" name="object 135" descr=""/>
          <p:cNvGrpSpPr/>
          <p:nvPr/>
        </p:nvGrpSpPr>
        <p:grpSpPr>
          <a:xfrm>
            <a:off x="9577568" y="14887644"/>
            <a:ext cx="2980690" cy="1433195"/>
            <a:chOff x="9577568" y="14887644"/>
            <a:chExt cx="2980690" cy="1433195"/>
          </a:xfrm>
        </p:grpSpPr>
        <p:sp>
          <p:nvSpPr>
            <p:cNvPr id="136" name="object 136" descr=""/>
            <p:cNvSpPr/>
            <p:nvPr/>
          </p:nvSpPr>
          <p:spPr>
            <a:xfrm>
              <a:off x="9580406" y="15508229"/>
              <a:ext cx="261620" cy="191770"/>
            </a:xfrm>
            <a:custGeom>
              <a:avLst/>
              <a:gdLst/>
              <a:ahLst/>
              <a:cxnLst/>
              <a:rect l="l" t="t" r="r" b="b"/>
              <a:pathLst>
                <a:path w="261620" h="191769">
                  <a:moveTo>
                    <a:pt x="261000" y="0"/>
                  </a:moveTo>
                  <a:lnTo>
                    <a:pt x="0" y="0"/>
                  </a:lnTo>
                  <a:lnTo>
                    <a:pt x="0" y="191494"/>
                  </a:lnTo>
                  <a:lnTo>
                    <a:pt x="261000" y="191494"/>
                  </a:lnTo>
                  <a:lnTo>
                    <a:pt x="2610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9580406" y="15030201"/>
              <a:ext cx="35560" cy="191770"/>
            </a:xfrm>
            <a:custGeom>
              <a:avLst/>
              <a:gdLst/>
              <a:ahLst/>
              <a:cxnLst/>
              <a:rect l="l" t="t" r="r" b="b"/>
              <a:pathLst>
                <a:path w="35559" h="191769">
                  <a:moveTo>
                    <a:pt x="35461" y="0"/>
                  </a:moveTo>
                  <a:lnTo>
                    <a:pt x="0" y="0"/>
                  </a:lnTo>
                  <a:lnTo>
                    <a:pt x="0" y="191494"/>
                  </a:lnTo>
                  <a:lnTo>
                    <a:pt x="35461" y="191494"/>
                  </a:lnTo>
                  <a:lnTo>
                    <a:pt x="3546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9580406" y="15986256"/>
              <a:ext cx="2977515" cy="191770"/>
            </a:xfrm>
            <a:custGeom>
              <a:avLst/>
              <a:gdLst/>
              <a:ahLst/>
              <a:cxnLst/>
              <a:rect l="l" t="t" r="r" b="b"/>
              <a:pathLst>
                <a:path w="2977515" h="191769">
                  <a:moveTo>
                    <a:pt x="2977387" y="0"/>
                  </a:moveTo>
                  <a:lnTo>
                    <a:pt x="0" y="0"/>
                  </a:lnTo>
                  <a:lnTo>
                    <a:pt x="0" y="191494"/>
                  </a:lnTo>
                  <a:lnTo>
                    <a:pt x="2977387" y="191494"/>
                  </a:lnTo>
                  <a:lnTo>
                    <a:pt x="297738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9579696" y="14887644"/>
              <a:ext cx="0" cy="1433195"/>
            </a:xfrm>
            <a:custGeom>
              <a:avLst/>
              <a:gdLst/>
              <a:ahLst/>
              <a:cxnLst/>
              <a:rect l="l" t="t" r="r" b="b"/>
              <a:pathLst>
                <a:path w="0" h="1433194">
                  <a:moveTo>
                    <a:pt x="0" y="1432663"/>
                  </a:moveTo>
                  <a:lnTo>
                    <a:pt x="0" y="0"/>
                  </a:lnTo>
                </a:path>
              </a:pathLst>
            </a:custGeom>
            <a:ln w="425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0" name="object 140" descr=""/>
          <p:cNvSpPr txBox="1"/>
          <p:nvPr/>
        </p:nvSpPr>
        <p:spPr>
          <a:xfrm>
            <a:off x="12581263" y="15952869"/>
            <a:ext cx="48895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b="1">
                <a:solidFill>
                  <a:srgbClr val="001F5F"/>
                </a:solidFill>
                <a:latin typeface="Palatino Linotype"/>
                <a:cs typeface="Palatino Linotype"/>
              </a:rPr>
              <a:t>n-</a:t>
            </a:r>
            <a:r>
              <a:rPr dirty="0" sz="1450" spc="-25" b="1">
                <a:solidFill>
                  <a:srgbClr val="001F5F"/>
                </a:solidFill>
                <a:latin typeface="Palatino Linotype"/>
                <a:cs typeface="Palatino Linotype"/>
              </a:rPr>
              <a:t>622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141" name="object 141" descr=""/>
          <p:cNvSpPr txBox="1"/>
          <p:nvPr/>
        </p:nvSpPr>
        <p:spPr>
          <a:xfrm>
            <a:off x="9638280" y="14996814"/>
            <a:ext cx="391795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b="1">
                <a:solidFill>
                  <a:srgbClr val="001F5F"/>
                </a:solidFill>
                <a:latin typeface="Palatino Linotype"/>
                <a:cs typeface="Palatino Linotype"/>
              </a:rPr>
              <a:t>n-</a:t>
            </a:r>
            <a:r>
              <a:rPr dirty="0" sz="1450" spc="-25" b="1">
                <a:solidFill>
                  <a:srgbClr val="001F5F"/>
                </a:solidFill>
                <a:latin typeface="Palatino Linotype"/>
                <a:cs typeface="Palatino Linotype"/>
              </a:rPr>
              <a:t>16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142" name="object 142" descr=""/>
          <p:cNvSpPr txBox="1"/>
          <p:nvPr/>
        </p:nvSpPr>
        <p:spPr>
          <a:xfrm>
            <a:off x="9865237" y="15474843"/>
            <a:ext cx="39370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b="1">
                <a:solidFill>
                  <a:srgbClr val="001F5F"/>
                </a:solidFill>
                <a:latin typeface="Palatino Linotype"/>
                <a:cs typeface="Palatino Linotype"/>
              </a:rPr>
              <a:t>n-</a:t>
            </a:r>
            <a:r>
              <a:rPr dirty="0" sz="1450" spc="-25" b="1">
                <a:solidFill>
                  <a:srgbClr val="001F5F"/>
                </a:solidFill>
                <a:latin typeface="Palatino Linotype"/>
                <a:cs typeface="Palatino Linotype"/>
              </a:rPr>
              <a:t>51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143" name="object 143" descr=""/>
          <p:cNvSpPr txBox="1"/>
          <p:nvPr/>
        </p:nvSpPr>
        <p:spPr>
          <a:xfrm>
            <a:off x="8788251" y="15936261"/>
            <a:ext cx="60960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b="1">
                <a:solidFill>
                  <a:srgbClr val="001F5F"/>
                </a:solidFill>
                <a:latin typeface="Palatino Linotype"/>
                <a:cs typeface="Palatino Linotype"/>
              </a:rPr>
              <a:t>5-</a:t>
            </a:r>
            <a:r>
              <a:rPr dirty="0" sz="1450" spc="-25" b="1">
                <a:solidFill>
                  <a:srgbClr val="001F5F"/>
                </a:solidFill>
                <a:latin typeface="Palatino Linotype"/>
                <a:cs typeface="Palatino Linotype"/>
              </a:rPr>
              <a:t>АСК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144" name="object 144" descr=""/>
          <p:cNvSpPr txBox="1"/>
          <p:nvPr/>
        </p:nvSpPr>
        <p:spPr>
          <a:xfrm>
            <a:off x="8856043" y="15458234"/>
            <a:ext cx="542925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0" b="1">
                <a:solidFill>
                  <a:srgbClr val="001F5F"/>
                </a:solidFill>
                <a:latin typeface="Palatino Linotype"/>
                <a:cs typeface="Palatino Linotype"/>
              </a:rPr>
              <a:t>ГИБТ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145" name="object 145" descr=""/>
          <p:cNvSpPr txBox="1"/>
          <p:nvPr/>
        </p:nvSpPr>
        <p:spPr>
          <a:xfrm>
            <a:off x="7030874" y="14980325"/>
            <a:ext cx="236474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 b="1">
                <a:solidFill>
                  <a:srgbClr val="001F5F"/>
                </a:solidFill>
                <a:latin typeface="Palatino Linotype"/>
                <a:cs typeface="Palatino Linotype"/>
              </a:rPr>
              <a:t>ГИБТ+иммуносупрессия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146" name="object 146" descr=""/>
          <p:cNvSpPr txBox="1"/>
          <p:nvPr/>
        </p:nvSpPr>
        <p:spPr>
          <a:xfrm>
            <a:off x="8534639" y="14559746"/>
            <a:ext cx="840105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 b="1">
                <a:solidFill>
                  <a:srgbClr val="001F5F"/>
                </a:solidFill>
                <a:latin typeface="Palatino Linotype"/>
                <a:cs typeface="Palatino Linotype"/>
              </a:rPr>
              <a:t>Терапия</a:t>
            </a:r>
            <a:endParaRPr sz="1450">
              <a:latin typeface="Palatino Linotype"/>
              <a:cs typeface="Palatino Linotype"/>
            </a:endParaRPr>
          </a:p>
        </p:txBody>
      </p:sp>
      <p:pic>
        <p:nvPicPr>
          <p:cNvPr id="147" name="object 14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742" y="36175"/>
            <a:ext cx="1638008" cy="1293275"/>
          </a:xfrm>
          <a:prstGeom prst="rect">
            <a:avLst/>
          </a:prstGeom>
        </p:spPr>
      </p:pic>
      <p:sp>
        <p:nvSpPr>
          <p:cNvPr id="148" name="object 148" descr=""/>
          <p:cNvSpPr txBox="1"/>
          <p:nvPr/>
        </p:nvSpPr>
        <p:spPr>
          <a:xfrm>
            <a:off x="1037269" y="12353480"/>
            <a:ext cx="2816860" cy="536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64795">
              <a:lnSpc>
                <a:spcPct val="101499"/>
              </a:lnSpc>
              <a:spcBef>
                <a:spcPts val="95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dirty="0" sz="1650" spc="5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количество</a:t>
            </a:r>
            <a:r>
              <a:rPr dirty="0" sz="1650" spc="5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spc="-10" b="1">
                <a:solidFill>
                  <a:srgbClr val="001F5F"/>
                </a:solidFill>
                <a:latin typeface="Palatino Linotype"/>
                <a:cs typeface="Palatino Linotype"/>
              </a:rPr>
              <a:t>населения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n-</a:t>
            </a:r>
            <a:r>
              <a:rPr dirty="0" sz="1650" spc="5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заболеваемость</a:t>
            </a:r>
            <a:r>
              <a:rPr dirty="0" sz="1650" spc="6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по</a:t>
            </a:r>
            <a:r>
              <a:rPr dirty="0" sz="1650" spc="5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ВЗК</a:t>
            </a:r>
            <a:endParaRPr sz="1650">
              <a:latin typeface="Palatino Linotype"/>
              <a:cs typeface="Palatino Linotype"/>
            </a:endParaRPr>
          </a:p>
        </p:txBody>
      </p:sp>
      <p:grpSp>
        <p:nvGrpSpPr>
          <p:cNvPr id="149" name="object 149" descr=""/>
          <p:cNvGrpSpPr/>
          <p:nvPr/>
        </p:nvGrpSpPr>
        <p:grpSpPr>
          <a:xfrm>
            <a:off x="958891" y="6581741"/>
            <a:ext cx="10332720" cy="6158230"/>
            <a:chOff x="958891" y="6581741"/>
            <a:chExt cx="10332720" cy="6158230"/>
          </a:xfrm>
        </p:grpSpPr>
        <p:pic>
          <p:nvPicPr>
            <p:cNvPr id="150" name="object 1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9105" y="7947736"/>
              <a:ext cx="380152" cy="378733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5653" y="7756242"/>
              <a:ext cx="380152" cy="380152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7720" y="8058378"/>
              <a:ext cx="380152" cy="380152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64068" y="9573313"/>
              <a:ext cx="378733" cy="380152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61242" y="7777519"/>
              <a:ext cx="378733" cy="380152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5175" y="8542079"/>
              <a:ext cx="378733" cy="380152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10938" y="8020079"/>
              <a:ext cx="380152" cy="380152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39948" y="6581741"/>
              <a:ext cx="380152" cy="380152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89578" y="11764863"/>
              <a:ext cx="380152" cy="380152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8891" y="12359205"/>
              <a:ext cx="380152" cy="380152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57572" y="10554900"/>
              <a:ext cx="380152" cy="380152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86697" y="11851390"/>
              <a:ext cx="380152" cy="37873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7517" y="9282525"/>
              <a:ext cx="380152" cy="380152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3991" y="6946290"/>
              <a:ext cx="380152" cy="378733"/>
            </a:xfrm>
            <a:prstGeom prst="rect">
              <a:avLst/>
            </a:prstGeom>
          </p:spPr>
        </p:pic>
      </p:grpSp>
      <p:sp>
        <p:nvSpPr>
          <p:cNvPr id="164" name="object 164" descr=""/>
          <p:cNvSpPr txBox="1"/>
          <p:nvPr/>
        </p:nvSpPr>
        <p:spPr>
          <a:xfrm>
            <a:off x="895433" y="5651428"/>
            <a:ext cx="3086735" cy="962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 indent="2540">
              <a:lnSpc>
                <a:spcPct val="100000"/>
              </a:lnSpc>
              <a:spcBef>
                <a:spcPts val="90"/>
              </a:spcBef>
            </a:pPr>
            <a:r>
              <a:rPr dirty="0" sz="2050" spc="-10" b="1">
                <a:solidFill>
                  <a:srgbClr val="001F5F"/>
                </a:solidFill>
                <a:latin typeface="Palatino Linotype"/>
                <a:cs typeface="Palatino Linotype"/>
              </a:rPr>
              <a:t>Распространенность заболевания</a:t>
            </a:r>
            <a:r>
              <a:rPr dirty="0" sz="2050" spc="-5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2050" b="1">
                <a:solidFill>
                  <a:srgbClr val="001F5F"/>
                </a:solidFill>
                <a:latin typeface="Palatino Linotype"/>
                <a:cs typeface="Palatino Linotype"/>
              </a:rPr>
              <a:t>48</a:t>
            </a:r>
            <a:r>
              <a:rPr dirty="0" sz="2050" spc="-4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2050" spc="-10" b="1">
                <a:solidFill>
                  <a:srgbClr val="001F5F"/>
                </a:solidFill>
                <a:latin typeface="Palatino Linotype"/>
                <a:cs typeface="Palatino Linotype"/>
              </a:rPr>
              <a:t>человек</a:t>
            </a:r>
            <a:endParaRPr sz="2050">
              <a:latin typeface="Palatino Linotype"/>
              <a:cs typeface="Palatino Linotype"/>
            </a:endParaRPr>
          </a:p>
          <a:p>
            <a:pPr algn="ctr" marL="64769">
              <a:lnSpc>
                <a:spcPts val="2460"/>
              </a:lnSpc>
            </a:pPr>
            <a:r>
              <a:rPr dirty="0" sz="2050" b="1">
                <a:solidFill>
                  <a:srgbClr val="001F5F"/>
                </a:solidFill>
                <a:latin typeface="Palatino Linotype"/>
                <a:cs typeface="Palatino Linotype"/>
              </a:rPr>
              <a:t>на</a:t>
            </a:r>
            <a:r>
              <a:rPr dirty="0" sz="2050" spc="-5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2050" b="1">
                <a:solidFill>
                  <a:srgbClr val="001F5F"/>
                </a:solidFill>
                <a:latin typeface="Palatino Linotype"/>
                <a:cs typeface="Palatino Linotype"/>
              </a:rPr>
              <a:t>100.000</a:t>
            </a:r>
            <a:r>
              <a:rPr dirty="0" sz="2050" spc="-6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2050" spc="-10" b="1">
                <a:solidFill>
                  <a:srgbClr val="001F5F"/>
                </a:solidFill>
                <a:latin typeface="Palatino Linotype"/>
                <a:cs typeface="Palatino Linotype"/>
              </a:rPr>
              <a:t>человек</a:t>
            </a:r>
            <a:endParaRPr sz="2050">
              <a:latin typeface="Palatino Linotype"/>
              <a:cs typeface="Palatino Linotype"/>
            </a:endParaRPr>
          </a:p>
        </p:txBody>
      </p:sp>
      <p:sp>
        <p:nvSpPr>
          <p:cNvPr id="165" name="object 165" descr=""/>
          <p:cNvSpPr txBox="1"/>
          <p:nvPr/>
        </p:nvSpPr>
        <p:spPr>
          <a:xfrm>
            <a:off x="6188180" y="9171123"/>
            <a:ext cx="1802764" cy="10471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68325" marR="5080" indent="-556260">
              <a:lnSpc>
                <a:spcPct val="101499"/>
              </a:lnSpc>
              <a:spcBef>
                <a:spcPts val="95"/>
              </a:spcBef>
            </a:pPr>
            <a:r>
              <a:rPr dirty="0" sz="1650" spc="-10" b="1">
                <a:solidFill>
                  <a:srgbClr val="001F5F"/>
                </a:solidFill>
                <a:latin typeface="Palatino Linotype"/>
                <a:cs typeface="Palatino Linotype"/>
              </a:rPr>
              <a:t>Жанааркинский район</a:t>
            </a:r>
            <a:endParaRPr sz="1650">
              <a:latin typeface="Palatino Linotype"/>
              <a:cs typeface="Palatino Linotype"/>
            </a:endParaRPr>
          </a:p>
          <a:p>
            <a:pPr marL="449580" marR="334645" indent="231140">
              <a:lnSpc>
                <a:spcPct val="101499"/>
              </a:lnSpc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dirty="0" sz="1650" spc="1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30</a:t>
            </a:r>
            <a:r>
              <a:rPr dirty="0" sz="1650" spc="1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862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0,2%(n-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12)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166" name="object 166" descr=""/>
          <p:cNvSpPr txBox="1"/>
          <p:nvPr/>
        </p:nvSpPr>
        <p:spPr>
          <a:xfrm>
            <a:off x="6393977" y="11606060"/>
            <a:ext cx="1011555" cy="7918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45720">
              <a:lnSpc>
                <a:spcPct val="100000"/>
              </a:lnSpc>
              <a:spcBef>
                <a:spcPts val="125"/>
              </a:spcBef>
            </a:pPr>
            <a:r>
              <a:rPr dirty="0" sz="1650" spc="-10" b="1">
                <a:solidFill>
                  <a:srgbClr val="001F5F"/>
                </a:solidFill>
                <a:latin typeface="Palatino Linotype"/>
                <a:cs typeface="Palatino Linotype"/>
              </a:rPr>
              <a:t>Каражал</a:t>
            </a:r>
            <a:endParaRPr sz="1650">
              <a:latin typeface="Palatino Linotype"/>
              <a:cs typeface="Palatino Linotype"/>
            </a:endParaRPr>
          </a:p>
          <a:p>
            <a:pPr algn="r" marR="5080">
              <a:lnSpc>
                <a:spcPct val="100000"/>
              </a:lnSpc>
              <a:spcBef>
                <a:spcPts val="30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dirty="0" sz="1650" spc="2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17</a:t>
            </a:r>
            <a:r>
              <a:rPr dirty="0" sz="1650" spc="1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323</a:t>
            </a:r>
            <a:endParaRPr sz="1650">
              <a:latin typeface="Palatino Linotype"/>
              <a:cs typeface="Palatino Linotype"/>
            </a:endParaRPr>
          </a:p>
          <a:p>
            <a:pPr marL="32384">
              <a:lnSpc>
                <a:spcPct val="100000"/>
              </a:lnSpc>
              <a:spcBef>
                <a:spcPts val="30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2%(n-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13)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167" name="object 167" descr=""/>
          <p:cNvSpPr txBox="1"/>
          <p:nvPr/>
        </p:nvSpPr>
        <p:spPr>
          <a:xfrm>
            <a:off x="4419750" y="7292052"/>
            <a:ext cx="1257300" cy="791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3370" marR="5080" indent="-281305">
              <a:lnSpc>
                <a:spcPct val="101499"/>
              </a:lnSpc>
              <a:spcBef>
                <a:spcPts val="95"/>
              </a:spcBef>
            </a:pPr>
            <a:r>
              <a:rPr dirty="0" sz="1650" spc="-10" b="1">
                <a:solidFill>
                  <a:srgbClr val="001F5F"/>
                </a:solidFill>
                <a:latin typeface="Palatino Linotype"/>
                <a:cs typeface="Palatino Linotype"/>
              </a:rPr>
              <a:t>Нуринский район</a:t>
            </a:r>
            <a:endParaRPr sz="1650">
              <a:latin typeface="Palatino Linotype"/>
              <a:cs typeface="Palatino Linotype"/>
            </a:endParaRPr>
          </a:p>
          <a:p>
            <a:pPr marL="351790">
              <a:lnSpc>
                <a:spcPct val="100000"/>
              </a:lnSpc>
              <a:spcBef>
                <a:spcPts val="30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dirty="0" sz="1650" spc="2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21</a:t>
            </a:r>
            <a:r>
              <a:rPr dirty="0" sz="1650" spc="1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869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168" name="object 168" descr=""/>
          <p:cNvSpPr txBox="1"/>
          <p:nvPr/>
        </p:nvSpPr>
        <p:spPr>
          <a:xfrm>
            <a:off x="4608585" y="8057888"/>
            <a:ext cx="930275" cy="2813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1,4%(n-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9)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169" name="object 169" descr=""/>
          <p:cNvSpPr txBox="1"/>
          <p:nvPr/>
        </p:nvSpPr>
        <p:spPr>
          <a:xfrm>
            <a:off x="5411976" y="6708880"/>
            <a:ext cx="2265045" cy="5365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Осакаровский</a:t>
            </a:r>
            <a:r>
              <a:rPr dirty="0" sz="1650" spc="7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spc="-10" b="1">
                <a:solidFill>
                  <a:srgbClr val="001F5F"/>
                </a:solidFill>
                <a:latin typeface="Palatino Linotype"/>
                <a:cs typeface="Palatino Linotype"/>
              </a:rPr>
              <a:t>район</a:t>
            </a:r>
            <a:endParaRPr sz="165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-29</a:t>
            </a:r>
            <a:r>
              <a:rPr dirty="0" sz="1650" spc="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604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170" name="object 170" descr=""/>
          <p:cNvSpPr txBox="1"/>
          <p:nvPr/>
        </p:nvSpPr>
        <p:spPr>
          <a:xfrm>
            <a:off x="6053128" y="7219532"/>
            <a:ext cx="981710" cy="2813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1,4%</a:t>
            </a:r>
            <a:r>
              <a:rPr dirty="0" sz="1650" spc="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(n-</a:t>
            </a:r>
            <a:r>
              <a:rPr dirty="0" sz="1650" spc="-35" b="1">
                <a:solidFill>
                  <a:srgbClr val="001F5F"/>
                </a:solidFill>
                <a:latin typeface="Palatino Linotype"/>
                <a:cs typeface="Palatino Linotype"/>
              </a:rPr>
              <a:t>9)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171" name="object 171" descr=""/>
          <p:cNvSpPr txBox="1"/>
          <p:nvPr/>
        </p:nvSpPr>
        <p:spPr>
          <a:xfrm>
            <a:off x="10168431" y="6456686"/>
            <a:ext cx="2023745" cy="791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78815" marR="5080" indent="-666750">
              <a:lnSpc>
                <a:spcPct val="101499"/>
              </a:lnSpc>
              <a:spcBef>
                <a:spcPts val="95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Бухар-</a:t>
            </a:r>
            <a:r>
              <a:rPr dirty="0" sz="1650" spc="-10" b="1">
                <a:solidFill>
                  <a:srgbClr val="001F5F"/>
                </a:solidFill>
                <a:latin typeface="Palatino Linotype"/>
                <a:cs typeface="Palatino Linotype"/>
              </a:rPr>
              <a:t>Жырауский район</a:t>
            </a:r>
            <a:endParaRPr sz="1650">
              <a:latin typeface="Palatino Linotype"/>
              <a:cs typeface="Palatino Linotype"/>
            </a:endParaRPr>
          </a:p>
          <a:p>
            <a:pPr marL="977265">
              <a:lnSpc>
                <a:spcPct val="100000"/>
              </a:lnSpc>
              <a:spcBef>
                <a:spcPts val="30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dirty="0" sz="1650" spc="2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52</a:t>
            </a:r>
            <a:r>
              <a:rPr dirty="0" sz="1650" spc="1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175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172" name="object 172" descr=""/>
          <p:cNvSpPr txBox="1"/>
          <p:nvPr/>
        </p:nvSpPr>
        <p:spPr>
          <a:xfrm>
            <a:off x="10532685" y="7150795"/>
            <a:ext cx="1847214" cy="1446530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116205">
              <a:lnSpc>
                <a:spcPct val="100000"/>
              </a:lnSpc>
              <a:spcBef>
                <a:spcPts val="690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0,2%</a:t>
            </a:r>
            <a:r>
              <a:rPr dirty="0" sz="1650" spc="5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(n-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12)</a:t>
            </a:r>
            <a:endParaRPr sz="1650">
              <a:latin typeface="Palatino Linotype"/>
              <a:cs typeface="Palatino Linotype"/>
            </a:endParaRPr>
          </a:p>
          <a:p>
            <a:pPr marL="588645" marR="5080" indent="-576580">
              <a:lnSpc>
                <a:spcPct val="101499"/>
              </a:lnSpc>
              <a:spcBef>
                <a:spcPts val="570"/>
              </a:spcBef>
            </a:pPr>
            <a:r>
              <a:rPr dirty="0" sz="1650" spc="-10" b="1">
                <a:solidFill>
                  <a:srgbClr val="001F5F"/>
                </a:solidFill>
                <a:latin typeface="Palatino Linotype"/>
                <a:cs typeface="Palatino Linotype"/>
              </a:rPr>
              <a:t>Каркаралинский район</a:t>
            </a:r>
            <a:endParaRPr sz="1650">
              <a:latin typeface="Palatino Linotype"/>
              <a:cs typeface="Palatino Linotype"/>
            </a:endParaRPr>
          </a:p>
          <a:p>
            <a:pPr marL="577215" marR="357505" indent="149860">
              <a:lnSpc>
                <a:spcPct val="101499"/>
              </a:lnSpc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dirty="0" sz="1650" spc="1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30</a:t>
            </a:r>
            <a:r>
              <a:rPr dirty="0" sz="1650" spc="1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188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0,9%(n-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6)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173" name="object 173" descr=""/>
          <p:cNvSpPr txBox="1"/>
          <p:nvPr/>
        </p:nvSpPr>
        <p:spPr>
          <a:xfrm>
            <a:off x="10690431" y="10088583"/>
            <a:ext cx="1422400" cy="13023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8460" marR="5080" indent="-366395">
              <a:lnSpc>
                <a:spcPct val="101499"/>
              </a:lnSpc>
              <a:spcBef>
                <a:spcPts val="95"/>
              </a:spcBef>
            </a:pPr>
            <a:r>
              <a:rPr dirty="0" sz="1650" spc="-10" b="1">
                <a:solidFill>
                  <a:srgbClr val="001F5F"/>
                </a:solidFill>
                <a:latin typeface="Palatino Linotype"/>
                <a:cs typeface="Palatino Linotype"/>
              </a:rPr>
              <a:t>Актогайский </a:t>
            </a:r>
            <a:r>
              <a:rPr dirty="0" sz="1650" spc="-20" b="1">
                <a:solidFill>
                  <a:srgbClr val="001F5F"/>
                </a:solidFill>
                <a:latin typeface="Palatino Linotype"/>
                <a:cs typeface="Palatino Linotype"/>
              </a:rPr>
              <a:t>район</a:t>
            </a:r>
            <a:endParaRPr sz="1650">
              <a:latin typeface="Palatino Linotype"/>
              <a:cs typeface="Palatino Linotype"/>
            </a:endParaRPr>
          </a:p>
          <a:p>
            <a:pPr marL="650875">
              <a:lnSpc>
                <a:spcPct val="100000"/>
              </a:lnSpc>
              <a:spcBef>
                <a:spcPts val="30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dirty="0" sz="1650" spc="1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15</a:t>
            </a:r>
            <a:r>
              <a:rPr dirty="0" sz="1650" spc="1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811</a:t>
            </a:r>
            <a:endParaRPr sz="1650">
              <a:latin typeface="Palatino Linotype"/>
              <a:cs typeface="Palatino Linotype"/>
            </a:endParaRPr>
          </a:p>
          <a:p>
            <a:pPr marL="650875" marR="307975">
              <a:lnSpc>
                <a:spcPct val="101499"/>
              </a:lnSpc>
            </a:pPr>
            <a:r>
              <a:rPr dirty="0" sz="1650" spc="-20" b="1">
                <a:solidFill>
                  <a:srgbClr val="001F5F"/>
                </a:solidFill>
                <a:latin typeface="Palatino Linotype"/>
                <a:cs typeface="Palatino Linotype"/>
              </a:rPr>
              <a:t>0,1%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(n-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1)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174" name="object 174" descr=""/>
          <p:cNvSpPr txBox="1"/>
          <p:nvPr/>
        </p:nvSpPr>
        <p:spPr>
          <a:xfrm>
            <a:off x="8362294" y="9347995"/>
            <a:ext cx="1727835" cy="7918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Шетский</a:t>
            </a:r>
            <a:r>
              <a:rPr dirty="0" sz="1650" spc="6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spc="-10" b="1">
                <a:solidFill>
                  <a:srgbClr val="001F5F"/>
                </a:solidFill>
                <a:latin typeface="Palatino Linotype"/>
                <a:cs typeface="Palatino Linotype"/>
              </a:rPr>
              <a:t>район</a:t>
            </a:r>
            <a:endParaRPr sz="1650">
              <a:latin typeface="Palatino Linotype"/>
              <a:cs typeface="Palatino Linotype"/>
            </a:endParaRPr>
          </a:p>
          <a:p>
            <a:pPr marL="721360">
              <a:lnSpc>
                <a:spcPct val="100000"/>
              </a:lnSpc>
              <a:spcBef>
                <a:spcPts val="30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dirty="0" sz="1650" spc="2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47</a:t>
            </a:r>
            <a:r>
              <a:rPr dirty="0" sz="1650" spc="1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000</a:t>
            </a:r>
            <a:endParaRPr sz="1650">
              <a:latin typeface="Palatino Linotype"/>
              <a:cs typeface="Palatino Linotype"/>
            </a:endParaRPr>
          </a:p>
          <a:p>
            <a:pPr marL="410845">
              <a:lnSpc>
                <a:spcPct val="100000"/>
              </a:lnSpc>
              <a:spcBef>
                <a:spcPts val="30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0,9%(n-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6)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175" name="object 175" descr=""/>
          <p:cNvSpPr txBox="1"/>
          <p:nvPr/>
        </p:nvSpPr>
        <p:spPr>
          <a:xfrm>
            <a:off x="6183629" y="7725516"/>
            <a:ext cx="1127125" cy="5365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650" spc="-10" b="1">
                <a:solidFill>
                  <a:srgbClr val="001F5F"/>
                </a:solidFill>
                <a:latin typeface="Palatino Linotype"/>
                <a:cs typeface="Palatino Linotype"/>
              </a:rPr>
              <a:t>Шахтинск</a:t>
            </a:r>
            <a:endParaRPr sz="1650">
              <a:latin typeface="Palatino Linotype"/>
              <a:cs typeface="Palatino Linotype"/>
            </a:endParaRPr>
          </a:p>
          <a:p>
            <a:pPr marL="316230">
              <a:lnSpc>
                <a:spcPct val="100000"/>
              </a:lnSpc>
              <a:spcBef>
                <a:spcPts val="30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-58</a:t>
            </a:r>
            <a:r>
              <a:rPr dirty="0" sz="1650" spc="2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438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176" name="object 176" descr=""/>
          <p:cNvSpPr txBox="1"/>
          <p:nvPr/>
        </p:nvSpPr>
        <p:spPr>
          <a:xfrm>
            <a:off x="5603964" y="8268048"/>
            <a:ext cx="1691005" cy="2813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-16835" sz="2475" b="1">
                <a:solidFill>
                  <a:srgbClr val="001F5F"/>
                </a:solidFill>
                <a:latin typeface="Palatino Linotype"/>
                <a:cs typeface="Palatino Linotype"/>
              </a:rPr>
              <a:t>Абай</a:t>
            </a:r>
            <a:r>
              <a:rPr dirty="0" baseline="-16835" sz="2475" spc="142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3,0%(n-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19)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177" name="object 177" descr=""/>
          <p:cNvSpPr txBox="1"/>
          <p:nvPr/>
        </p:nvSpPr>
        <p:spPr>
          <a:xfrm>
            <a:off x="5151981" y="8554321"/>
            <a:ext cx="1036319" cy="5365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25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-29</a:t>
            </a:r>
            <a:r>
              <a:rPr dirty="0" sz="1650" spc="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655</a:t>
            </a:r>
            <a:endParaRPr sz="16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3,7%(n-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24)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178" name="object 178" descr=""/>
          <p:cNvSpPr txBox="1"/>
          <p:nvPr/>
        </p:nvSpPr>
        <p:spPr>
          <a:xfrm>
            <a:off x="8487652" y="6340666"/>
            <a:ext cx="1191895" cy="82169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50" spc="-10" b="1">
                <a:solidFill>
                  <a:srgbClr val="C00000"/>
                </a:solidFill>
                <a:latin typeface="Palatino Linotype"/>
                <a:cs typeface="Palatino Linotype"/>
              </a:rPr>
              <a:t>Темиртау</a:t>
            </a:r>
            <a:endParaRPr sz="1850">
              <a:latin typeface="Palatino Linotype"/>
              <a:cs typeface="Palatino Linotype"/>
            </a:endParaRPr>
          </a:p>
          <a:p>
            <a:pPr algn="r" marR="127635">
              <a:lnSpc>
                <a:spcPct val="100000"/>
              </a:lnSpc>
              <a:spcBef>
                <a:spcPts val="35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-177</a:t>
            </a:r>
            <a:r>
              <a:rPr dirty="0" sz="1650" spc="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465</a:t>
            </a:r>
            <a:endParaRPr sz="1650">
              <a:latin typeface="Palatino Linotype"/>
              <a:cs typeface="Palatino Linotype"/>
            </a:endParaRPr>
          </a:p>
          <a:p>
            <a:pPr algn="r" marR="128270">
              <a:lnSpc>
                <a:spcPct val="100000"/>
              </a:lnSpc>
              <a:spcBef>
                <a:spcPts val="30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9,6%</a:t>
            </a:r>
            <a:r>
              <a:rPr dirty="0" sz="1650" spc="5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(n-</a:t>
            </a:r>
            <a:r>
              <a:rPr dirty="0" sz="1650" spc="-35" b="1">
                <a:solidFill>
                  <a:srgbClr val="001F5F"/>
                </a:solidFill>
                <a:latin typeface="Palatino Linotype"/>
                <a:cs typeface="Palatino Linotype"/>
              </a:rPr>
              <a:t>61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179" name="object 179" descr=""/>
          <p:cNvSpPr txBox="1"/>
          <p:nvPr/>
        </p:nvSpPr>
        <p:spPr>
          <a:xfrm>
            <a:off x="7874633" y="11536140"/>
            <a:ext cx="1181735" cy="7918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650" spc="-10" b="1">
                <a:solidFill>
                  <a:srgbClr val="001F5F"/>
                </a:solidFill>
                <a:latin typeface="Palatino Linotype"/>
                <a:cs typeface="Palatino Linotype"/>
              </a:rPr>
              <a:t>Приозерск</a:t>
            </a:r>
            <a:endParaRPr sz="1650">
              <a:latin typeface="Palatino Linotype"/>
              <a:cs typeface="Palatino Linotype"/>
            </a:endParaRPr>
          </a:p>
          <a:p>
            <a:pPr marL="138430" marR="23495" indent="229235">
              <a:lnSpc>
                <a:spcPts val="2010"/>
              </a:lnSpc>
              <a:spcBef>
                <a:spcPts val="70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-11</a:t>
            </a:r>
            <a:r>
              <a:rPr dirty="0" sz="1650" spc="2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115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0,=4%(n-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3)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180" name="object 180" descr=""/>
          <p:cNvSpPr txBox="1"/>
          <p:nvPr/>
        </p:nvSpPr>
        <p:spPr>
          <a:xfrm>
            <a:off x="9381884" y="11020110"/>
            <a:ext cx="1036955" cy="7918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16205">
              <a:lnSpc>
                <a:spcPct val="100000"/>
              </a:lnSpc>
              <a:spcBef>
                <a:spcPts val="125"/>
              </a:spcBef>
            </a:pPr>
            <a:r>
              <a:rPr dirty="0" sz="1650" spc="-10" b="1">
                <a:solidFill>
                  <a:srgbClr val="001F5F"/>
                </a:solidFill>
                <a:latin typeface="Palatino Linotype"/>
                <a:cs typeface="Palatino Linotype"/>
              </a:rPr>
              <a:t>Балхаш</a:t>
            </a:r>
            <a:endParaRPr sz="1650">
              <a:latin typeface="Palatino Linotype"/>
              <a:cs typeface="Palatino Linotype"/>
            </a:endParaRPr>
          </a:p>
          <a:p>
            <a:pPr marL="12700" marR="5080" indent="311785">
              <a:lnSpc>
                <a:spcPct val="101499"/>
              </a:lnSpc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-77</a:t>
            </a:r>
            <a:r>
              <a:rPr dirty="0" sz="1650" spc="2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996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2,7%(n-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17)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181" name="object 181" descr=""/>
          <p:cNvSpPr txBox="1"/>
          <p:nvPr/>
        </p:nvSpPr>
        <p:spPr>
          <a:xfrm>
            <a:off x="2640269" y="9059477"/>
            <a:ext cx="1036319" cy="7918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125"/>
              </a:spcBef>
            </a:pPr>
            <a:r>
              <a:rPr dirty="0" sz="1650" spc="-10" b="1">
                <a:solidFill>
                  <a:srgbClr val="001F5F"/>
                </a:solidFill>
                <a:latin typeface="Palatino Linotype"/>
                <a:cs typeface="Palatino Linotype"/>
              </a:rPr>
              <a:t>Сатпаев</a:t>
            </a:r>
            <a:endParaRPr sz="1650">
              <a:latin typeface="Palatino Linotype"/>
              <a:cs typeface="Palatino Linotype"/>
            </a:endParaRPr>
          </a:p>
          <a:p>
            <a:pPr marL="12700" marR="5080" indent="257810">
              <a:lnSpc>
                <a:spcPct val="101499"/>
              </a:lnSpc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dirty="0" sz="1650" spc="2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68</a:t>
            </a:r>
            <a:r>
              <a:rPr dirty="0" sz="1650" spc="1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110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3,1%(n-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20)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182" name="object 182" descr=""/>
          <p:cNvSpPr txBox="1"/>
          <p:nvPr/>
        </p:nvSpPr>
        <p:spPr>
          <a:xfrm>
            <a:off x="4626553" y="10317075"/>
            <a:ext cx="1275715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50" spc="-10" b="1">
                <a:solidFill>
                  <a:srgbClr val="C00000"/>
                </a:solidFill>
                <a:latin typeface="Palatino Linotype"/>
                <a:cs typeface="Palatino Linotype"/>
              </a:rPr>
              <a:t>Жезказган</a:t>
            </a:r>
            <a:endParaRPr sz="1850">
              <a:latin typeface="Palatino Linotype"/>
              <a:cs typeface="Palatino Linotype"/>
            </a:endParaRPr>
          </a:p>
        </p:txBody>
      </p:sp>
      <p:sp>
        <p:nvSpPr>
          <p:cNvPr id="183" name="object 183" descr=""/>
          <p:cNvSpPr txBox="1"/>
          <p:nvPr/>
        </p:nvSpPr>
        <p:spPr>
          <a:xfrm>
            <a:off x="4745882" y="10602190"/>
            <a:ext cx="1036319" cy="536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51765">
              <a:lnSpc>
                <a:spcPct val="101499"/>
              </a:lnSpc>
              <a:spcBef>
                <a:spcPts val="95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dirty="0" sz="1650" spc="2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93</a:t>
            </a:r>
            <a:r>
              <a:rPr dirty="0" sz="1650" spc="10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184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6,4%(n-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42)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184" name="object 184" descr=""/>
          <p:cNvSpPr txBox="1"/>
          <p:nvPr/>
        </p:nvSpPr>
        <p:spPr>
          <a:xfrm>
            <a:off x="9112256" y="7520131"/>
            <a:ext cx="1266825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50" spc="-10" b="1">
                <a:solidFill>
                  <a:srgbClr val="C00000"/>
                </a:solidFill>
                <a:latin typeface="Palatino Linotype"/>
                <a:cs typeface="Palatino Linotype"/>
              </a:rPr>
              <a:t>Караганда</a:t>
            </a:r>
            <a:endParaRPr sz="1850">
              <a:latin typeface="Palatino Linotype"/>
              <a:cs typeface="Palatino Linotype"/>
            </a:endParaRPr>
          </a:p>
        </p:txBody>
      </p:sp>
      <p:sp>
        <p:nvSpPr>
          <p:cNvPr id="185" name="object 185" descr=""/>
          <p:cNvSpPr txBox="1"/>
          <p:nvPr/>
        </p:nvSpPr>
        <p:spPr>
          <a:xfrm>
            <a:off x="9174668" y="7805246"/>
            <a:ext cx="1143000" cy="5365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41935">
              <a:lnSpc>
                <a:spcPct val="100000"/>
              </a:lnSpc>
              <a:spcBef>
                <a:spcPts val="125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-521</a:t>
            </a:r>
            <a:r>
              <a:rPr dirty="0" sz="1650" spc="3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spc="-25" b="1">
                <a:solidFill>
                  <a:srgbClr val="001F5F"/>
                </a:solidFill>
                <a:latin typeface="Palatino Linotype"/>
                <a:cs typeface="Palatino Linotype"/>
              </a:rPr>
              <a:t>644</a:t>
            </a:r>
            <a:endParaRPr sz="16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50%</a:t>
            </a:r>
            <a:r>
              <a:rPr dirty="0" sz="1650" spc="55" b="1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dirty="0" sz="1650" b="1">
                <a:solidFill>
                  <a:srgbClr val="001F5F"/>
                </a:solidFill>
                <a:latin typeface="Palatino Linotype"/>
                <a:cs typeface="Palatino Linotype"/>
              </a:rPr>
              <a:t>(n-</a:t>
            </a:r>
            <a:r>
              <a:rPr dirty="0" sz="1650" spc="-20" b="1">
                <a:solidFill>
                  <a:srgbClr val="001F5F"/>
                </a:solidFill>
                <a:latin typeface="Palatino Linotype"/>
                <a:cs typeface="Palatino Linotype"/>
              </a:rPr>
              <a:t>321)</a:t>
            </a:r>
            <a:endParaRPr sz="1650">
              <a:latin typeface="Palatino Linotype"/>
              <a:cs typeface="Palatino Linotype"/>
            </a:endParaRPr>
          </a:p>
        </p:txBody>
      </p:sp>
      <p:grpSp>
        <p:nvGrpSpPr>
          <p:cNvPr id="186" name="object 186" descr=""/>
          <p:cNvGrpSpPr/>
          <p:nvPr/>
        </p:nvGrpSpPr>
        <p:grpSpPr>
          <a:xfrm>
            <a:off x="6513654" y="6954801"/>
            <a:ext cx="4838700" cy="4685665"/>
            <a:chOff x="6513654" y="6954801"/>
            <a:chExt cx="4838700" cy="4685665"/>
          </a:xfrm>
        </p:grpSpPr>
        <p:pic>
          <p:nvPicPr>
            <p:cNvPr id="187" name="object 18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39264" y="11259884"/>
              <a:ext cx="380152" cy="380152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3654" y="9651330"/>
              <a:ext cx="380152" cy="378733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71932" y="10577596"/>
              <a:ext cx="380152" cy="38015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96041" y="6954801"/>
              <a:ext cx="378733" cy="380152"/>
            </a:xfrm>
            <a:prstGeom prst="rect">
              <a:avLst/>
            </a:prstGeom>
          </p:spPr>
        </p:pic>
      </p:grpSp>
      <p:grpSp>
        <p:nvGrpSpPr>
          <p:cNvPr id="191" name="object 191" descr=""/>
          <p:cNvGrpSpPr/>
          <p:nvPr/>
        </p:nvGrpSpPr>
        <p:grpSpPr>
          <a:xfrm>
            <a:off x="4797081" y="13596165"/>
            <a:ext cx="3985260" cy="772160"/>
            <a:chOff x="4797081" y="13596165"/>
            <a:chExt cx="3985260" cy="772160"/>
          </a:xfrm>
        </p:grpSpPr>
        <p:pic>
          <p:nvPicPr>
            <p:cNvPr id="192" name="object 19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6946" y="13596165"/>
              <a:ext cx="3232941" cy="160561"/>
            </a:xfrm>
            <a:prstGeom prst="rect">
              <a:avLst/>
            </a:prstGeom>
          </p:spPr>
        </p:pic>
        <p:pic>
          <p:nvPicPr>
            <p:cNvPr id="193" name="object 19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97081" y="14021712"/>
              <a:ext cx="3984657" cy="137347"/>
            </a:xfrm>
            <a:prstGeom prst="rect">
              <a:avLst/>
            </a:prstGeom>
          </p:spPr>
        </p:pic>
        <p:pic>
          <p:nvPicPr>
            <p:cNvPr id="194" name="object 19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22030" y="14216688"/>
              <a:ext cx="3147274" cy="151275"/>
            </a:xfrm>
            <a:prstGeom prst="rect">
              <a:avLst/>
            </a:prstGeom>
          </p:spPr>
        </p:pic>
        <p:pic>
          <p:nvPicPr>
            <p:cNvPr id="195" name="object 19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27278" y="13803150"/>
              <a:ext cx="3768738" cy="139267"/>
            </a:xfrm>
            <a:prstGeom prst="rect">
              <a:avLst/>
            </a:prstGeom>
          </p:spPr>
        </p:pic>
      </p:grpSp>
      <p:sp>
        <p:nvSpPr>
          <p:cNvPr id="196" name="object 196" descr=""/>
          <p:cNvSpPr/>
          <p:nvPr/>
        </p:nvSpPr>
        <p:spPr>
          <a:xfrm>
            <a:off x="986670" y="4021452"/>
            <a:ext cx="393065" cy="0"/>
          </a:xfrm>
          <a:custGeom>
            <a:avLst/>
            <a:gdLst/>
            <a:ahLst/>
            <a:cxnLst/>
            <a:rect l="l" t="t" r="r" b="b"/>
            <a:pathLst>
              <a:path w="393065" h="0">
                <a:moveTo>
                  <a:pt x="0" y="0"/>
                </a:moveTo>
                <a:lnTo>
                  <a:pt x="392788" y="0"/>
                </a:lnTo>
              </a:path>
            </a:pathLst>
          </a:custGeom>
          <a:ln w="12108">
            <a:solidFill>
              <a:srgbClr val="E5213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2025-02-27T12:17:52Z</dcterms:created>
  <dcterms:modified xsi:type="dcterms:W3CDTF">2025-02-27T12:17:52Z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2025-02-27T00:00:00Z</vt:filetime>
  </property>
  <property fmtid="{D5CDD505-2E9C-101B-9397-08002B2CF9AE}" pid="5" name="Producer">
    <vt:lpwstr>www.ilovepdf.com</vt:lpwstr>
  </property>
</Properties>
</file>